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82" r:id="rId3"/>
    <p:sldId id="283" r:id="rId4"/>
    <p:sldId id="284" r:id="rId5"/>
    <p:sldId id="285" r:id="rId6"/>
    <p:sldId id="286" r:id="rId7"/>
    <p:sldId id="287" r:id="rId8"/>
    <p:sldId id="288" r:id="rId9"/>
    <p:sldId id="289" r:id="rId10"/>
    <p:sldId id="290" r:id="rId11"/>
    <p:sldId id="291" r:id="rId12"/>
    <p:sldId id="29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991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878635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4174678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5157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064347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78639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317938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832154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78512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41118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20369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68345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80916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6628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3059436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68261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91565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4231501624"/>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E3DBC9-3083-228F-3DA4-1E24FB0CE57F}"/>
              </a:ext>
            </a:extLst>
          </p:cNvPr>
          <p:cNvSpPr>
            <a:spLocks noGrp="1"/>
          </p:cNvSpPr>
          <p:nvPr>
            <p:ph type="ctrTitle"/>
          </p:nvPr>
        </p:nvSpPr>
        <p:spPr>
          <a:xfrm>
            <a:off x="2134597" y="1508064"/>
            <a:ext cx="7766936" cy="1646302"/>
          </a:xfrm>
        </p:spPr>
        <p:txBody>
          <a:bodyPr>
            <a:normAutofit fontScale="90000"/>
          </a:bodyPr>
          <a:lstStyle/>
          <a:p>
            <a:pPr algn="ctr"/>
            <a:r>
              <a:rPr lang="zh-CN" altLang="zh-CN" sz="4900" kern="100" dirty="0">
                <a:effectLst/>
                <a:latin typeface="宋体" panose="02010600030101010101" pitchFamily="2" charset="-122"/>
                <a:ea typeface="宋体" panose="02010600030101010101" pitchFamily="2" charset="-122"/>
                <a:cs typeface="Times New Roman" panose="02020603050405020304" pitchFamily="18" charset="0"/>
              </a:rPr>
              <a:t>科技创新培训</a:t>
            </a:r>
            <a:b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br>
            <a:b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br>
            <a:endParaRPr lang="zh-CN" altLang="en-US" dirty="0"/>
          </a:p>
        </p:txBody>
      </p:sp>
      <p:sp>
        <p:nvSpPr>
          <p:cNvPr id="3" name="副标题 2">
            <a:extLst>
              <a:ext uri="{FF2B5EF4-FFF2-40B4-BE49-F238E27FC236}">
                <a16:creationId xmlns:a16="http://schemas.microsoft.com/office/drawing/2014/main" id="{7B9378FE-649F-3C03-217A-AF62EE489250}"/>
              </a:ext>
            </a:extLst>
          </p:cNvPr>
          <p:cNvSpPr>
            <a:spLocks noGrp="1"/>
          </p:cNvSpPr>
          <p:nvPr>
            <p:ph type="subTitle" idx="1"/>
          </p:nvPr>
        </p:nvSpPr>
        <p:spPr>
          <a:xfrm>
            <a:off x="2134597" y="2880550"/>
            <a:ext cx="7766936" cy="1096899"/>
          </a:xfrm>
        </p:spPr>
        <p:txBody>
          <a:bodyPr/>
          <a:lstStyle/>
          <a:p>
            <a:pPr algn="ctr"/>
            <a:r>
              <a:rPr lang="zh-CN" altLang="zh-CN" sz="3600" kern="100" dirty="0">
                <a:effectLst/>
                <a:latin typeface="宋体" panose="02010600030101010101" pitchFamily="2" charset="-122"/>
                <a:ea typeface="宋体" panose="02010600030101010101" pitchFamily="2" charset="-122"/>
                <a:cs typeface="Times New Roman" panose="02020603050405020304" pitchFamily="18" charset="0"/>
              </a:rPr>
              <a:t>会议课件</a:t>
            </a:r>
          </a:p>
          <a:p>
            <a:endParaRPr lang="zh-CN" altLang="en-US" dirty="0"/>
          </a:p>
        </p:txBody>
      </p:sp>
      <p:sp>
        <p:nvSpPr>
          <p:cNvPr id="4" name="副标题 2">
            <a:extLst>
              <a:ext uri="{FF2B5EF4-FFF2-40B4-BE49-F238E27FC236}">
                <a16:creationId xmlns:a16="http://schemas.microsoft.com/office/drawing/2014/main" id="{F993C731-A14D-97B9-A9C3-FC5BFBE9FC7A}"/>
              </a:ext>
            </a:extLst>
          </p:cNvPr>
          <p:cNvSpPr txBox="1">
            <a:spLocks/>
          </p:cNvSpPr>
          <p:nvPr/>
        </p:nvSpPr>
        <p:spPr>
          <a:xfrm>
            <a:off x="2340785" y="4350762"/>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lnSpc>
                <a:spcPts val="2500"/>
              </a:lnSpc>
            </a:pPr>
            <a:r>
              <a:rPr lang="zh-CN" altLang="zh-CN" sz="2800" kern="100" dirty="0">
                <a:effectLst/>
                <a:latin typeface="宋体" panose="02010600030101010101" pitchFamily="2" charset="-122"/>
                <a:ea typeface="宋体" panose="02010600030101010101" pitchFamily="2" charset="-122"/>
                <a:cs typeface="Times New Roman" panose="02020603050405020304" pitchFamily="18" charset="0"/>
              </a:rPr>
              <a:t>河北业山机械设计有限公司</a:t>
            </a:r>
          </a:p>
          <a:p>
            <a:endParaRPr lang="zh-CN" altLang="en-US" dirty="0"/>
          </a:p>
        </p:txBody>
      </p:sp>
    </p:spTree>
    <p:extLst>
      <p:ext uri="{BB962C8B-B14F-4D97-AF65-F5344CB8AC3E}">
        <p14:creationId xmlns:p14="http://schemas.microsoft.com/office/powerpoint/2010/main" val="4046353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19C29916-7D54-7768-ACDD-34B3172FDAD3}"/>
              </a:ext>
            </a:extLst>
          </p:cNvPr>
          <p:cNvSpPr txBox="1"/>
          <p:nvPr/>
        </p:nvSpPr>
        <p:spPr>
          <a:xfrm>
            <a:off x="497306" y="1644155"/>
            <a:ext cx="11101136" cy="2295308"/>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四、员工技能培训的实施</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着力宣传教育，深化职工思想认识上下功夫。一是紧密结合企业实际，有针对性地开展国情、企情、厂情教育，培养职工为国家、为企业做奉献的价值取向，全面提高职工的思想政治素质、组织管理能力和工作业务水平。二是以提高职工文化知识、提高现代工业技能的综合素质为目标，以创立劳模工作室、职工创新工作室、“工人先锋号”为平台，紧紧围绕培养肯钻研、善探索、掌握现代生产技术的劳动者这一主题，调动职工学业务、练技能的积极性，提高职工技术革新和管理创新能力，培养、造就一支具有高超技艺和精湛技能的职工人才队伍。</a:t>
            </a:r>
          </a:p>
        </p:txBody>
      </p:sp>
    </p:spTree>
    <p:extLst>
      <p:ext uri="{BB962C8B-B14F-4D97-AF65-F5344CB8AC3E}">
        <p14:creationId xmlns:p14="http://schemas.microsoft.com/office/powerpoint/2010/main" val="1389707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0D740A27-C5DA-3B04-4286-CFD79E5A17E8}"/>
              </a:ext>
            </a:extLst>
          </p:cNvPr>
          <p:cNvSpPr txBox="1"/>
          <p:nvPr/>
        </p:nvSpPr>
        <p:spPr>
          <a:xfrm>
            <a:off x="577516" y="1196305"/>
            <a:ext cx="10748210" cy="3898311"/>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创新方式方法，激发职工学技练功上下功夫。一是通过职工学历、职称档案及召开座谈会等形式，全方位调查职工技能培训需求，详细了解和掌握不同层面、不同知识结构的职工所拥有的技能程度、个人特长、知识积累、开展方向等情况，找准职工对技能培训的需求，制定技能培训方案，完善技能培训模式，做到技能培训形式多样化、技能培训对象层次化、技能培训方法多元化、技能培训内容实用化，增强技能培训的针对性，确保技能培训工作贴近实际，取得实效。二是根据企业开展，建立远程教育培训网络，加快远程教育网培训管理平台的开发，通过计算机网络实现远程教学，以满足职工个性化、自主化、经常化学习的需求，多层次、多渠道地提高职工文化素质和岗位技能。</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畅通开展通道，搭建职工成才舞台上下功夫。一是坚持“唯才是举，用人所长”和“能者上，庸者下”的原那么，打破专业限制进行技术岗位竞聘，制定和落实选送优秀职工参加新技术、新知识、新工艺培训等鼓励措施，搭平台、压担子、促成长，为职工开辟成才快车道。二是紧密结合不同岗位特点、工作内容和能力要求，建立完善以培养、评价、使用、鼓励为重点的高技能人才工作体系，在、福利、培训等方面向关键岗位技能人才倾斜，畅通企业技能人才职业生涯开展通道。</a:t>
            </a:r>
          </a:p>
        </p:txBody>
      </p:sp>
    </p:spTree>
    <p:extLst>
      <p:ext uri="{BB962C8B-B14F-4D97-AF65-F5344CB8AC3E}">
        <p14:creationId xmlns:p14="http://schemas.microsoft.com/office/powerpoint/2010/main" val="2716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BD444547-C0A8-EF66-FF79-BAF58BD042C3}"/>
              </a:ext>
            </a:extLst>
          </p:cNvPr>
          <p:cNvSpPr txBox="1"/>
          <p:nvPr/>
        </p:nvSpPr>
        <p:spPr>
          <a:xfrm>
            <a:off x="866274" y="1163254"/>
            <a:ext cx="10170693" cy="3577711"/>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五、员工技能培训机构</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企业在线培训大平台、员工技能培训平台。</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打通企业培训产业链，使企业培训资源得到最优化整合和最大化分享，为企业员工、讲师、培训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咨询机构等多方提供一站式效劳和解决方案。</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、培训目的</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）、为进一步提升我公司在职员工的专业水平和学历层次，推动我公司人才队伍的自主培养和人才梯队建设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）、实施和</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人才兴企</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战略，培养一批</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留得住、用得上、能带头</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的各行各业的优秀中青年技术和管理人员队伍，以不断适应公司开展需要</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）、表达公司吸引人才、开展人才、尊重人才、留住人才的用人策略和优厚的福利，为员工提供不断学习和开展的平台，为稳定人才队伍打好根底。</a:t>
            </a:r>
          </a:p>
        </p:txBody>
      </p:sp>
    </p:spTree>
    <p:extLst>
      <p:ext uri="{BB962C8B-B14F-4D97-AF65-F5344CB8AC3E}">
        <p14:creationId xmlns:p14="http://schemas.microsoft.com/office/powerpoint/2010/main" val="209449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AF23B6E-0EC6-A7AB-1C55-C21B1299E29C}"/>
              </a:ext>
            </a:extLst>
          </p:cNvPr>
          <p:cNvSpPr txBox="1"/>
          <p:nvPr/>
        </p:nvSpPr>
        <p:spPr>
          <a:xfrm>
            <a:off x="657726" y="998943"/>
            <a:ext cx="10379242" cy="4860113"/>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一、员工技能培训的意义</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职业技能培训的目的是开发受训者的职业技能。职业技能培训的目的是使受训者获得或提高某个方面的职业技能，而不是培训受训者的文化水平。当然，有些与文化素质教育有联系的职业培训方式</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如职业技术学校培训方式</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，在职业培训的同时也进行高中阶段的文化课程教学，但这只是职业培训与普通教育相结合的事物，并不改变职业技能培训的目的。</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现代企业的竞争，实际上是人才的竞争，而人才的竞争，很大程度上有赖于企业资源的开发。这就迫切需要加强职工技能培训，提高职工技能和知识，开发职工智慧潜能，激发职工创新欲望，增强职工市场竞争力，提升企业劳动，实现企业又好又快开展。</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职工技能培训是实现国家开展战略的需要。在市场经济条件下，企业经济效益的提高，越来越依赖于企业技术的进步和职工队伍整体素质的提高。开展经济，高超的技术可以引进，先进的设备也可以引进，但所需的大量技术工人是不可能引进的，而只能依靠大力开展职工教育培训，提高企业职工技能培训的质量与效果。这就迫切需要企业经营者从国家开展战略的高度上充分认识加强职企业培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工技能培训提素质的重大意义和作用，把提高职工队伍素质摆到更加突出的位置，为企业转型升级提供人才支撑，为实现国家开展战略奠定坚实根底。</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3173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3AA8AF7-5FD3-DD17-BB79-05818EE307FE}"/>
              </a:ext>
            </a:extLst>
          </p:cNvPr>
          <p:cNvSpPr txBox="1"/>
          <p:nvPr/>
        </p:nvSpPr>
        <p:spPr>
          <a:xfrm>
            <a:off x="705852" y="1483855"/>
            <a:ext cx="10571747" cy="2295308"/>
          </a:xfrm>
          <a:prstGeom prst="rect">
            <a:avLst/>
          </a:prstGeom>
          <a:noFill/>
        </p:spPr>
        <p:txBody>
          <a:bodyPr wrap="square">
            <a:spAutoFit/>
          </a:bodyPr>
          <a:lstStyle/>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职工技能培训是表达自身价值的需要。当前职工队伍结构发生了较大变化，整体素质有了一定提高。但是从总体上讲，根底专业知识方面缺乏自我“充电”学习的能力，关键核心技能上缺乏解决问题的能力。这就迫切需要加强职工技能培训，提高职工业务技能水平和解决实际问题的能力。</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职工技能培训是提升企业核心竞争力的需要。现代企业的竞争，实际上是人才的竞争，而人才的竞争，很大程度上有赖于企业人力资源的开发。这就迫切需要加强职工技能培训，提高职工技能和知识，开发职工智慧潜能，激发职工创新欲望，增强职工市场竞争力，提升企业劳动绩效，实现企业又好又快发展。</a:t>
            </a:r>
          </a:p>
        </p:txBody>
      </p:sp>
    </p:spTree>
    <p:extLst>
      <p:ext uri="{BB962C8B-B14F-4D97-AF65-F5344CB8AC3E}">
        <p14:creationId xmlns:p14="http://schemas.microsoft.com/office/powerpoint/2010/main" val="45715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3397411-DEC6-EA16-1898-BFE4F7620622}"/>
              </a:ext>
            </a:extLst>
          </p:cNvPr>
          <p:cNvSpPr txBox="1"/>
          <p:nvPr/>
        </p:nvSpPr>
        <p:spPr>
          <a:xfrm>
            <a:off x="625642" y="522053"/>
            <a:ext cx="10700084" cy="3577711"/>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二、培训内容与形式</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、在培训形式总工要结合公司承建项目实际，因地制宜、因材施教，基地培训和现场培训相结合，采取技能演练、技术比武、鉴定考试等灵活多样的形式</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在培训方法上要把授课、角色扮演、研讨、现场观摩等方法相互结合。选择最佳的方法和形式，组织开展培训。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、由各专业总工程师定期进行专题技术讲座，进行技术规范、新工艺、新材料及质量管理等专业技能方面的专项培训。专题讲座内容如下</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公司发展史讲解公司发展历程、促进新员工对公矫及行业现状行业现状、趋势分析司的了解和认同清分析林纪律制度及讲解公司管理制度、树立员工的服从刘安全生产知奖惩规定、行为规范意识、规范意识学识和安全生产要求和安全生产意识禹岗位职责和讲解岗位专业技能和帮助员工明确本乔部门职责介要求及相关部门的工职工作特点和要延绍作职责求及工作流程军工程质量检熟悉最新的建设部颁确保公司承建的武理验评定标准公路质量标准项目顺利推行辰施工技术规熟悉最新的建设部署。</a:t>
            </a:r>
          </a:p>
        </p:txBody>
      </p:sp>
    </p:spTree>
    <p:extLst>
      <p:ext uri="{BB962C8B-B14F-4D97-AF65-F5344CB8AC3E}">
        <p14:creationId xmlns:p14="http://schemas.microsoft.com/office/powerpoint/2010/main" val="353997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6F9E851-BC03-A976-70A0-C75DF56BC294}"/>
              </a:ext>
            </a:extLst>
          </p:cNvPr>
          <p:cNvSpPr txBox="1"/>
          <p:nvPr/>
        </p:nvSpPr>
        <p:spPr>
          <a:xfrm>
            <a:off x="737937" y="1964755"/>
            <a:ext cx="10379242" cy="1974708"/>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三、原则和要求</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、坚持按需施教、务求实效的原则。根据公司所承包项目的需要，分层次，分类别地开展内容全面、形式灵活的培训，增强培训的针对性和实效性，确保培训质量。</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、按照</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谁管人、谁培训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的分级管理、分级培训原则组织培训。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、确保培训效果的真实有效。建立技术人员培训情况反馈制度，坚持将培训过程的考核情况及结果与本人培训期间的奖金挂钩，实现技术人员自我培训意识的提高。</a:t>
            </a:r>
          </a:p>
        </p:txBody>
      </p:sp>
    </p:spTree>
    <p:extLst>
      <p:ext uri="{BB962C8B-B14F-4D97-AF65-F5344CB8AC3E}">
        <p14:creationId xmlns:p14="http://schemas.microsoft.com/office/powerpoint/2010/main" val="2980661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742FA95C-FB90-06B0-6268-8A95E3DF0C05}"/>
              </a:ext>
            </a:extLst>
          </p:cNvPr>
          <p:cNvSpPr txBox="1"/>
          <p:nvPr/>
        </p:nvSpPr>
        <p:spPr>
          <a:xfrm>
            <a:off x="481263" y="923468"/>
            <a:ext cx="10988842" cy="4218912"/>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四、员工技能培训的方法</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、领导重视是搞好员工培训的前提，搞好员工技能培训首先需要各级领导站在企业生存开展的高度，从思想上高度重视，充分认识搞好员工技能培训的重要意义，真正从认识上统一，从行动上支持</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把员工技能培训作为提高企业竞争力的大事列入重要的工作日程，制订短期、中期、长期培训目标、规划和切实可行的措施，不断加大投入，建立长效机制，使之真正到达较好的效果。</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认真实施以提高岗位操作技能水平和事故处理能力为重点的技能人才培训，积极开展一系列职业技能竞赛、日常技术培训、岗位练兵等活动。</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、加强培训基础设施的建设，根据公司内部自身专业特长，建设自己的培训基地，组织编写适合公式特点的培训教材或讲义。</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、一定要做好培训前的策划与教学设计，确保培训质量的有效性。我们一定要自觉站在公司建设具有永续竞争力的卓越企业的战略高度重视专业技术人才的学习和成长</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同时，公司要想在激烈的市场竞争中立于不败之地，就必须落实创建学习型企业，从加快职业教育和培训事业的发展入手，来提升员工队伍的整体素质，构筑人力资源的核心竞争力，以此提高员工参与企业市场竞争的能力。</a:t>
            </a:r>
          </a:p>
        </p:txBody>
      </p:sp>
    </p:spTree>
    <p:extLst>
      <p:ext uri="{BB962C8B-B14F-4D97-AF65-F5344CB8AC3E}">
        <p14:creationId xmlns:p14="http://schemas.microsoft.com/office/powerpoint/2010/main" val="416131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2C3BCB8-4994-A036-E822-B5A3DAA409A6}"/>
              </a:ext>
            </a:extLst>
          </p:cNvPr>
          <p:cNvSpPr txBox="1"/>
          <p:nvPr/>
        </p:nvSpPr>
        <p:spPr>
          <a:xfrm>
            <a:off x="336886" y="907547"/>
            <a:ext cx="10908630" cy="4539512"/>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、科学确定培训内容</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技能培训内容是否科学合理，直接影响着员工技能培训的质量和效果。培训内容要是失误，培训的人才用不上，就会造成时间的资金的浪费。员工培训要与企业生产经营目标和企业长远开展目标相一致，培养德才兼备的人才。以提高员工的综合素质为内容进行培训。培训要有针对性、实效性和前瞻性。要培养复合型人才。复合型人才包括知识复合、能力复合、思维复合等多方面。</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、创新技能培训方式是搞好员工培训的保证</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创新技能培训方式，广泛引入现代培训手段，是培训能否取得效果的根本。受传统教学思想的影响，在培训中一般以讲授为主，偏向理论较多，联系企业实际较少。因此，在培训中要理论联系实际，采取多种方式进行培训。比方</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）、脱产培训，指员工离开工作岗位进行培训。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）、互动式培训。培训由大家共同参与，每位员工都是老师，各负责主讲局部内容，每讲完一局部，员工就其授课内容及方式展开集体讨论，总结长处、改良缺乏，提高培训效果。</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）、岗位复训。对于在某一岗位工作一段时间后的在岗员工进行岗位复训，以温故而新知，紧密结合生产实际，按需施教，根据实际工作中出现的问题和需要，缺什么补什么。</a:t>
            </a:r>
          </a:p>
        </p:txBody>
      </p:sp>
    </p:spTree>
    <p:extLst>
      <p:ext uri="{BB962C8B-B14F-4D97-AF65-F5344CB8AC3E}">
        <p14:creationId xmlns:p14="http://schemas.microsoft.com/office/powerpoint/2010/main" val="90531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FCDD7EE-7E29-5836-9B35-B811EBF0A4B3}"/>
              </a:ext>
            </a:extLst>
          </p:cNvPr>
          <p:cNvSpPr txBox="1"/>
          <p:nvPr/>
        </p:nvSpPr>
        <p:spPr>
          <a:xfrm>
            <a:off x="449178" y="522053"/>
            <a:ext cx="11069053" cy="5821915"/>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6</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、师带徒。此种方法主要适应于新员工和员工晋升、岗位轮换，当员工缺乏岗位经历或对岗位情况不熟时，必须通过带岗者的言传身教，使员工获取实践经验，以尽快到达岗位要求。</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7</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、其他技能培训</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除了“正规”的培训之外，还有哪些方法可以提高员工的技能、增加他们的知识呢</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这里介绍五种简便易行的培训方法。</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独立式学习</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独立式学习就是让学习者独立完成一项具有挑战性工作。听起来不像是培训，但是这种潜在的培训价值很快就会在员工工作中显露出来。试想在整个工作中，他必须合理地安排每一个工作步骤</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在什么时间到达怎样的目标</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决定采取哪种工作方式、哪种技能</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当工作中遇到困难的时候，他得自己去想方法，拿出一些具有创造性的解决方案。这对于培养他独立思考和创造性的能力都是很有好处的。这种学习方式也有利于促进学习者为独立完成工作去学习新的技能，迎接更大的挑战。</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贴身式学习</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这种培训是安排学习者在一段时间内跟随“师傅”一起工作，观察“师傅”是如何工作的，并从中学到一些新技能。学习者如同“师傅”的影子，这就要求“师傅”必须有足够的适合的技能传授给那个“影子”，而且“师傅”还需要留出一定的时间来解决工作中存在的问题，并随时答复“影子”提出的各种问题。这种培训方式在需要手工完成任务的领域较为常见，它不仅锻炼了员工的动手能力，还提高了他们的观察能力，增加了他们的学识。</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56562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79D60D7B-39DD-96A8-4A3D-ED3821EC0CBF}"/>
              </a:ext>
            </a:extLst>
          </p:cNvPr>
          <p:cNvSpPr txBox="1"/>
          <p:nvPr/>
        </p:nvSpPr>
        <p:spPr>
          <a:xfrm>
            <a:off x="569495" y="955673"/>
            <a:ext cx="11053010" cy="4218912"/>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开放式学习</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这种学习方法给接受培训的人以较大的自由，学习者可以自由地选择学习的时间和学习的内容。学习的内容根据工作需要可以是管理课程，也可以是计算机编程方面的知识，或者是他们感兴趣的、对他们在工作中有用的一些知识。他们可以到图书馆里去自修，还可以请公司的业务参谋帮助。有的公司甚至要求学习者在一段时间内阅读一些与他们工作相关的书籍，然后在公司的培训会上讲演。</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d.</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度假式学习</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有些公司通常会允许或安排某些业务骨干每星期有一天或者半天不到公司上班，让他们到工商管理大学去学习短期培训课程，并希望他们学成后，能够将这些理论知识应用到工作中解决实际问题。这就是我们</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“度假式学习”。通常员工也会利用这个“假期”获得相关的资格证书。</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e.</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轮换式学习</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在某些公司，我们通常会看到这样一个现象</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一位经理前两年在公司的一个部门任职，而接下来的两年，却转入另一个部门任职，这就是我们“工作轮换”。它适用大大小小的公司。一般公司规定一两年内某些管理者的岗位就可以轮换一次。到那时，新的岗位，新的职位，新的员工，新的问题，一切从头开始，这样做有利于培养出全能人才。</a:t>
            </a:r>
          </a:p>
        </p:txBody>
      </p:sp>
    </p:spTree>
    <p:extLst>
      <p:ext uri="{BB962C8B-B14F-4D97-AF65-F5344CB8AC3E}">
        <p14:creationId xmlns:p14="http://schemas.microsoft.com/office/powerpoint/2010/main" val="240321548"/>
      </p:ext>
    </p:extLst>
  </p:cSld>
  <p:clrMapOvr>
    <a:masterClrMapping/>
  </p:clrMapOvr>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TotalTime>
  <Words>2652</Words>
  <Application>Microsoft Office PowerPoint</Application>
  <PresentationFormat>宽屏</PresentationFormat>
  <Paragraphs>53</Paragraphs>
  <Slides>12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12</vt:i4>
      </vt:variant>
    </vt:vector>
  </HeadingPairs>
  <TitlesOfParts>
    <vt:vector size="16" baseType="lpstr">
      <vt:lpstr>宋体</vt:lpstr>
      <vt:lpstr>Century Gothic</vt:lpstr>
      <vt:lpstr>Wingdings 3</vt:lpstr>
      <vt:lpstr>切片</vt:lpstr>
      <vt:lpstr>科技创新培训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技术研发人员培训 </dc:title>
  <dc:creator>wanli0526@163.com</dc:creator>
  <cp:lastModifiedBy>wanli0526@163.com</cp:lastModifiedBy>
  <cp:revision>4</cp:revision>
  <dcterms:created xsi:type="dcterms:W3CDTF">2023-05-20T01:50:24Z</dcterms:created>
  <dcterms:modified xsi:type="dcterms:W3CDTF">2023-05-20T08:24:52Z</dcterms:modified>
</cp:coreProperties>
</file>