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95" r:id="rId1"/>
  </p:sldMasterIdLst>
  <p:sldIdLst>
    <p:sldId id="256" r:id="rId2"/>
    <p:sldId id="282" r:id="rId3"/>
    <p:sldId id="297" r:id="rId4"/>
    <p:sldId id="284" r:id="rId5"/>
    <p:sldId id="286" r:id="rId6"/>
    <p:sldId id="287" r:id="rId7"/>
    <p:sldId id="288" r:id="rId8"/>
    <p:sldId id="289" r:id="rId9"/>
    <p:sldId id="291" r:id="rId10"/>
    <p:sldId id="292" r:id="rId11"/>
    <p:sldId id="293" r:id="rId12"/>
    <p:sldId id="294" r:id="rId13"/>
    <p:sldId id="295" r:id="rId14"/>
    <p:sldId id="296" r:id="rId15"/>
    <p:sldId id="298"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7" d="100"/>
          <a:sy n="107" d="100"/>
        </p:scale>
        <p:origin x="71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zh-CN" altLang="en-US"/>
              <a:t>单击此处编辑母版标题样式</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8A6D98AF-C745-4257-A4C5-1EB4AF428B3D}" type="datetimeFigureOut">
              <a:rPr lang="zh-CN" altLang="en-US" smtClean="0"/>
              <a:t>2023/5/20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A3CCD7B-6881-4B1C-AEF0-F787C112E14B}" type="slidenum">
              <a:rPr lang="zh-CN" altLang="en-US" smtClean="0"/>
              <a:t>‹#›</a:t>
            </a:fld>
            <a:endParaRPr lang="zh-CN" altLang="en-US"/>
          </a:p>
        </p:txBody>
      </p:sp>
    </p:spTree>
    <p:extLst>
      <p:ext uri="{BB962C8B-B14F-4D97-AF65-F5344CB8AC3E}">
        <p14:creationId xmlns:p14="http://schemas.microsoft.com/office/powerpoint/2010/main" val="2408575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标题和描述">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8A6D98AF-C745-4257-A4C5-1EB4AF428B3D}" type="datetimeFigureOut">
              <a:rPr lang="zh-CN" altLang="en-US" smtClean="0"/>
              <a:t>2023/5/20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A3CCD7B-6881-4B1C-AEF0-F787C112E14B}" type="slidenum">
              <a:rPr lang="zh-CN" altLang="en-US" smtClean="0"/>
              <a:t>‹#›</a:t>
            </a:fld>
            <a:endParaRPr lang="zh-CN" altLang="en-US"/>
          </a:p>
        </p:txBody>
      </p:sp>
    </p:spTree>
    <p:extLst>
      <p:ext uri="{BB962C8B-B14F-4D97-AF65-F5344CB8AC3E}">
        <p14:creationId xmlns:p14="http://schemas.microsoft.com/office/powerpoint/2010/main" val="3081823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带描述的引言">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zh-CN" altLang="en-US"/>
              <a:t>单击此处编辑母版标题样式</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单击此处编辑母版文本样式</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8A6D98AF-C745-4257-A4C5-1EB4AF428B3D}" type="datetimeFigureOut">
              <a:rPr lang="zh-CN" altLang="en-US" smtClean="0"/>
              <a:t>2023/5/20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A3CCD7B-6881-4B1C-AEF0-F787C112E14B}" type="slidenum">
              <a:rPr lang="zh-CN" altLang="en-US" smtClean="0"/>
              <a:t>‹#›</a:t>
            </a:fld>
            <a:endParaRPr lang="zh-CN" alt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273516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zh-CN" altLang="en-US"/>
              <a:t>单击此处编辑母版标题样式</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zh-CN" altLang="en-US"/>
              <a:t>单击此处编辑母版文本样式</a:t>
            </a:r>
          </a:p>
        </p:txBody>
      </p:sp>
      <p:sp>
        <p:nvSpPr>
          <p:cNvPr id="5" name="Date Placeholder 4"/>
          <p:cNvSpPr>
            <a:spLocks noGrp="1"/>
          </p:cNvSpPr>
          <p:nvPr>
            <p:ph type="dt" sz="half" idx="10"/>
          </p:nvPr>
        </p:nvSpPr>
        <p:spPr/>
        <p:txBody>
          <a:bodyPr/>
          <a:lstStyle/>
          <a:p>
            <a:fld id="{8A6D98AF-C745-4257-A4C5-1EB4AF428B3D}" type="datetimeFigureOut">
              <a:rPr lang="zh-CN" altLang="en-US" smtClean="0"/>
              <a:t>2023/5/20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A3CCD7B-6881-4B1C-AEF0-F787C112E14B}" type="slidenum">
              <a:rPr lang="zh-CN" altLang="en-US" smtClean="0"/>
              <a:t>‹#›</a:t>
            </a:fld>
            <a:endParaRPr lang="zh-CN" altLang="en-US"/>
          </a:p>
        </p:txBody>
      </p:sp>
    </p:spTree>
    <p:extLst>
      <p:ext uri="{BB962C8B-B14F-4D97-AF65-F5344CB8AC3E}">
        <p14:creationId xmlns:p14="http://schemas.microsoft.com/office/powerpoint/2010/main" val="20672305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言名片">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zh-CN" altLang="en-US"/>
              <a:t>单击此处编辑母版标题样式</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单击此处编辑母版文本样式</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zh-CN" altLang="en-US"/>
              <a:t>单击此处编辑母版文本样式</a:t>
            </a:r>
          </a:p>
        </p:txBody>
      </p:sp>
      <p:sp>
        <p:nvSpPr>
          <p:cNvPr id="5" name="Date Placeholder 4"/>
          <p:cNvSpPr>
            <a:spLocks noGrp="1"/>
          </p:cNvSpPr>
          <p:nvPr>
            <p:ph type="dt" sz="half" idx="10"/>
          </p:nvPr>
        </p:nvSpPr>
        <p:spPr/>
        <p:txBody>
          <a:bodyPr/>
          <a:lstStyle/>
          <a:p>
            <a:fld id="{8A6D98AF-C745-4257-A4C5-1EB4AF428B3D}" type="datetimeFigureOut">
              <a:rPr lang="zh-CN" altLang="en-US" smtClean="0"/>
              <a:t>2023/5/20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A3CCD7B-6881-4B1C-AEF0-F787C112E14B}" type="slidenum">
              <a:rPr lang="zh-CN" altLang="en-US" smtClean="0"/>
              <a:t>‹#›</a:t>
            </a:fld>
            <a:endParaRPr lang="zh-CN" alt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486660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或假">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zh-CN" altLang="en-US"/>
              <a:t>单击此处编辑母版标题样式</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单击此处编辑母版文本样式</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zh-CN" altLang="en-US"/>
              <a:t>单击此处编辑母版文本样式</a:t>
            </a:r>
          </a:p>
        </p:txBody>
      </p:sp>
      <p:sp>
        <p:nvSpPr>
          <p:cNvPr id="5" name="Date Placeholder 4"/>
          <p:cNvSpPr>
            <a:spLocks noGrp="1"/>
          </p:cNvSpPr>
          <p:nvPr>
            <p:ph type="dt" sz="half" idx="10"/>
          </p:nvPr>
        </p:nvSpPr>
        <p:spPr/>
        <p:txBody>
          <a:bodyPr/>
          <a:lstStyle/>
          <a:p>
            <a:fld id="{8A6D98AF-C745-4257-A4C5-1EB4AF428B3D}" type="datetimeFigureOut">
              <a:rPr lang="zh-CN" altLang="en-US" smtClean="0"/>
              <a:t>2023/5/20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A3CCD7B-6881-4B1C-AEF0-F787C112E14B}" type="slidenum">
              <a:rPr lang="zh-CN" altLang="en-US" smtClean="0"/>
              <a:t>‹#›</a:t>
            </a:fld>
            <a:endParaRPr lang="zh-CN" altLang="en-US"/>
          </a:p>
        </p:txBody>
      </p:sp>
    </p:spTree>
    <p:extLst>
      <p:ext uri="{BB962C8B-B14F-4D97-AF65-F5344CB8AC3E}">
        <p14:creationId xmlns:p14="http://schemas.microsoft.com/office/powerpoint/2010/main" val="17934374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ncho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8A6D98AF-C745-4257-A4C5-1EB4AF428B3D}" type="datetimeFigureOut">
              <a:rPr lang="zh-CN" altLang="en-US" smtClean="0"/>
              <a:t>2023/5/20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A3CCD7B-6881-4B1C-AEF0-F787C112E14B}" type="slidenum">
              <a:rPr lang="zh-CN" altLang="en-US" smtClean="0"/>
              <a:t>‹#›</a:t>
            </a:fld>
            <a:endParaRPr lang="zh-CN" altLang="en-US"/>
          </a:p>
        </p:txBody>
      </p:sp>
    </p:spTree>
    <p:extLst>
      <p:ext uri="{BB962C8B-B14F-4D97-AF65-F5344CB8AC3E}">
        <p14:creationId xmlns:p14="http://schemas.microsoft.com/office/powerpoint/2010/main" val="11970369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8A6D98AF-C745-4257-A4C5-1EB4AF428B3D}" type="datetimeFigureOut">
              <a:rPr lang="zh-CN" altLang="en-US" smtClean="0"/>
              <a:t>2023/5/20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A3CCD7B-6881-4B1C-AEF0-F787C112E14B}" type="slidenum">
              <a:rPr lang="zh-CN" altLang="en-US" smtClean="0"/>
              <a:t>‹#›</a:t>
            </a:fld>
            <a:endParaRPr lang="zh-CN" altLang="en-US"/>
          </a:p>
        </p:txBody>
      </p:sp>
    </p:spTree>
    <p:extLst>
      <p:ext uri="{BB962C8B-B14F-4D97-AF65-F5344CB8AC3E}">
        <p14:creationId xmlns:p14="http://schemas.microsoft.com/office/powerpoint/2010/main" val="2985246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zh-CN" altLang="en-US"/>
              <a:t>单击此处编辑母版标题样式</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8A6D98AF-C745-4257-A4C5-1EB4AF428B3D}" type="datetimeFigureOut">
              <a:rPr lang="zh-CN" altLang="en-US" smtClean="0"/>
              <a:t>2023/5/20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A3CCD7B-6881-4B1C-AEF0-F787C112E14B}" type="slidenum">
              <a:rPr lang="zh-CN" altLang="en-US" smtClean="0"/>
              <a:t>‹#›</a:t>
            </a:fld>
            <a:endParaRPr lang="zh-CN" altLang="en-US"/>
          </a:p>
        </p:txBody>
      </p:sp>
    </p:spTree>
    <p:extLst>
      <p:ext uri="{BB962C8B-B14F-4D97-AF65-F5344CB8AC3E}">
        <p14:creationId xmlns:p14="http://schemas.microsoft.com/office/powerpoint/2010/main" val="39181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8A6D98AF-C745-4257-A4C5-1EB4AF428B3D}" type="datetimeFigureOut">
              <a:rPr lang="zh-CN" altLang="en-US" smtClean="0"/>
              <a:t>2023/5/20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A3CCD7B-6881-4B1C-AEF0-F787C112E14B}" type="slidenum">
              <a:rPr lang="zh-CN" altLang="en-US" smtClean="0"/>
              <a:t>‹#›</a:t>
            </a:fld>
            <a:endParaRPr lang="zh-CN" altLang="en-US"/>
          </a:p>
        </p:txBody>
      </p:sp>
    </p:spTree>
    <p:extLst>
      <p:ext uri="{BB962C8B-B14F-4D97-AF65-F5344CB8AC3E}">
        <p14:creationId xmlns:p14="http://schemas.microsoft.com/office/powerpoint/2010/main" val="1489596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8A6D98AF-C745-4257-A4C5-1EB4AF428B3D}" type="datetimeFigureOut">
              <a:rPr lang="zh-CN" altLang="en-US" smtClean="0"/>
              <a:t>2023/5/20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A3CCD7B-6881-4B1C-AEF0-F787C112E14B}" type="slidenum">
              <a:rPr lang="zh-CN" altLang="en-US" smtClean="0"/>
              <a:t>‹#›</a:t>
            </a:fld>
            <a:endParaRPr lang="zh-CN" altLang="en-US"/>
          </a:p>
        </p:txBody>
      </p:sp>
    </p:spTree>
    <p:extLst>
      <p:ext uri="{BB962C8B-B14F-4D97-AF65-F5344CB8AC3E}">
        <p14:creationId xmlns:p14="http://schemas.microsoft.com/office/powerpoint/2010/main" val="2148898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8A6D98AF-C745-4257-A4C5-1EB4AF428B3D}" type="datetimeFigureOut">
              <a:rPr lang="zh-CN" altLang="en-US" smtClean="0"/>
              <a:t>2023/5/20</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A3CCD7B-6881-4B1C-AEF0-F787C112E14B}" type="slidenum">
              <a:rPr lang="zh-CN" altLang="en-US" smtClean="0"/>
              <a:t>‹#›</a:t>
            </a:fld>
            <a:endParaRPr lang="zh-CN" altLang="en-US"/>
          </a:p>
        </p:txBody>
      </p:sp>
    </p:spTree>
    <p:extLst>
      <p:ext uri="{BB962C8B-B14F-4D97-AF65-F5344CB8AC3E}">
        <p14:creationId xmlns:p14="http://schemas.microsoft.com/office/powerpoint/2010/main" val="1585231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8A6D98AF-C745-4257-A4C5-1EB4AF428B3D}" type="datetimeFigureOut">
              <a:rPr lang="zh-CN" altLang="en-US" smtClean="0"/>
              <a:t>2023/5/20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A3CCD7B-6881-4B1C-AEF0-F787C112E14B}" type="slidenum">
              <a:rPr lang="zh-CN" altLang="en-US" smtClean="0"/>
              <a:t>‹#›</a:t>
            </a:fld>
            <a:endParaRPr lang="zh-CN" altLang="en-US"/>
          </a:p>
        </p:txBody>
      </p:sp>
    </p:spTree>
    <p:extLst>
      <p:ext uri="{BB962C8B-B14F-4D97-AF65-F5344CB8AC3E}">
        <p14:creationId xmlns:p14="http://schemas.microsoft.com/office/powerpoint/2010/main" val="1011438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6D98AF-C745-4257-A4C5-1EB4AF428B3D}" type="datetimeFigureOut">
              <a:rPr lang="zh-CN" altLang="en-US" smtClean="0"/>
              <a:t>2023/5/20</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A3CCD7B-6881-4B1C-AEF0-F787C112E14B}" type="slidenum">
              <a:rPr lang="zh-CN" altLang="en-US" smtClean="0"/>
              <a:t>‹#›</a:t>
            </a:fld>
            <a:endParaRPr lang="zh-CN" altLang="en-US"/>
          </a:p>
        </p:txBody>
      </p:sp>
    </p:spTree>
    <p:extLst>
      <p:ext uri="{BB962C8B-B14F-4D97-AF65-F5344CB8AC3E}">
        <p14:creationId xmlns:p14="http://schemas.microsoft.com/office/powerpoint/2010/main" val="1410627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zh-CN" altLang="en-US"/>
              <a:t>单击此处编辑母版标题样式</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8A6D98AF-C745-4257-A4C5-1EB4AF428B3D}" type="datetimeFigureOut">
              <a:rPr lang="zh-CN" altLang="en-US" smtClean="0"/>
              <a:t>2023/5/20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A3CCD7B-6881-4B1C-AEF0-F787C112E14B}" type="slidenum">
              <a:rPr lang="zh-CN" altLang="en-US" smtClean="0"/>
              <a:t>‹#›</a:t>
            </a:fld>
            <a:endParaRPr lang="zh-CN" altLang="en-US"/>
          </a:p>
        </p:txBody>
      </p:sp>
    </p:spTree>
    <p:extLst>
      <p:ext uri="{BB962C8B-B14F-4D97-AF65-F5344CB8AC3E}">
        <p14:creationId xmlns:p14="http://schemas.microsoft.com/office/powerpoint/2010/main" val="21085708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8A6D98AF-C745-4257-A4C5-1EB4AF428B3D}" type="datetimeFigureOut">
              <a:rPr lang="zh-CN" altLang="en-US" smtClean="0"/>
              <a:t>2023/5/20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A3CCD7B-6881-4B1C-AEF0-F787C112E14B}" type="slidenum">
              <a:rPr lang="zh-CN" altLang="en-US" smtClean="0"/>
              <a:t>‹#›</a:t>
            </a:fld>
            <a:endParaRPr lang="zh-CN" altLang="en-US"/>
          </a:p>
        </p:txBody>
      </p:sp>
    </p:spTree>
    <p:extLst>
      <p:ext uri="{BB962C8B-B14F-4D97-AF65-F5344CB8AC3E}">
        <p14:creationId xmlns:p14="http://schemas.microsoft.com/office/powerpoint/2010/main" val="3746991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A6D98AF-C745-4257-A4C5-1EB4AF428B3D}" type="datetimeFigureOut">
              <a:rPr lang="zh-CN" altLang="en-US" smtClean="0"/>
              <a:t>2023/5/20</a:t>
            </a:fld>
            <a:endParaRPr lang="zh-CN" alt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A3CCD7B-6881-4B1C-AEF0-F787C112E14B}" type="slidenum">
              <a:rPr lang="zh-CN" altLang="en-US" smtClean="0"/>
              <a:t>‹#›</a:t>
            </a:fld>
            <a:endParaRPr lang="zh-CN" altLang="en-US"/>
          </a:p>
        </p:txBody>
      </p:sp>
    </p:spTree>
    <p:extLst>
      <p:ext uri="{BB962C8B-B14F-4D97-AF65-F5344CB8AC3E}">
        <p14:creationId xmlns:p14="http://schemas.microsoft.com/office/powerpoint/2010/main" val="1539470714"/>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oleObject" Target="../embeddings/oleObject2.bin"/><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BE3DBC9-3083-228F-3DA4-1E24FB0CE57F}"/>
              </a:ext>
            </a:extLst>
          </p:cNvPr>
          <p:cNvSpPr>
            <a:spLocks noGrp="1"/>
          </p:cNvSpPr>
          <p:nvPr>
            <p:ph type="ctrTitle"/>
          </p:nvPr>
        </p:nvSpPr>
        <p:spPr>
          <a:xfrm>
            <a:off x="2672479" y="728134"/>
            <a:ext cx="7766936" cy="1646302"/>
          </a:xfrm>
        </p:spPr>
        <p:txBody>
          <a:bodyPr/>
          <a:lstStyle/>
          <a:p>
            <a:pPr algn="ctr"/>
            <a:r>
              <a:rPr lang="zh-CN" altLang="en-US" sz="4000" kern="100" dirty="0">
                <a:effectLst/>
                <a:latin typeface="宋体" panose="02010600030101010101" pitchFamily="2" charset="-122"/>
                <a:ea typeface="宋体" panose="02010600030101010101" pitchFamily="2" charset="-122"/>
                <a:cs typeface="Times New Roman" panose="02020603050405020304" pitchFamily="18" charset="0"/>
              </a:rPr>
              <a:t>设备安装技能培训课件</a:t>
            </a:r>
            <a:b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br>
            <a:endParaRPr lang="zh-CN" altLang="en-US" dirty="0"/>
          </a:p>
        </p:txBody>
      </p:sp>
      <p:sp>
        <p:nvSpPr>
          <p:cNvPr id="3" name="副标题 2">
            <a:extLst>
              <a:ext uri="{FF2B5EF4-FFF2-40B4-BE49-F238E27FC236}">
                <a16:creationId xmlns:a16="http://schemas.microsoft.com/office/drawing/2014/main" id="{7B9378FE-649F-3C03-217A-AF62EE489250}"/>
              </a:ext>
            </a:extLst>
          </p:cNvPr>
          <p:cNvSpPr>
            <a:spLocks noGrp="1"/>
          </p:cNvSpPr>
          <p:nvPr>
            <p:ph type="subTitle" idx="1"/>
          </p:nvPr>
        </p:nvSpPr>
        <p:spPr>
          <a:xfrm>
            <a:off x="3013139" y="2880550"/>
            <a:ext cx="7766936" cy="1096899"/>
          </a:xfrm>
        </p:spPr>
        <p:txBody>
          <a:bodyPr/>
          <a:lstStyle/>
          <a:p>
            <a:pPr algn="ctr"/>
            <a:r>
              <a:rPr lang="zh-CN" altLang="zh-CN" sz="3600" kern="100" dirty="0">
                <a:effectLst/>
                <a:latin typeface="宋体" panose="02010600030101010101" pitchFamily="2" charset="-122"/>
                <a:ea typeface="宋体" panose="02010600030101010101" pitchFamily="2" charset="-122"/>
                <a:cs typeface="Times New Roman" panose="02020603050405020304" pitchFamily="18" charset="0"/>
              </a:rPr>
              <a:t>会议课件</a:t>
            </a:r>
          </a:p>
          <a:p>
            <a:endParaRPr lang="zh-CN" altLang="en-US" dirty="0"/>
          </a:p>
        </p:txBody>
      </p:sp>
      <p:sp>
        <p:nvSpPr>
          <p:cNvPr id="4" name="副标题 2">
            <a:extLst>
              <a:ext uri="{FF2B5EF4-FFF2-40B4-BE49-F238E27FC236}">
                <a16:creationId xmlns:a16="http://schemas.microsoft.com/office/drawing/2014/main" id="{F993C731-A14D-97B9-A9C3-FC5BFBE9FC7A}"/>
              </a:ext>
            </a:extLst>
          </p:cNvPr>
          <p:cNvSpPr txBox="1">
            <a:spLocks/>
          </p:cNvSpPr>
          <p:nvPr/>
        </p:nvSpPr>
        <p:spPr>
          <a:xfrm>
            <a:off x="3102786" y="4583844"/>
            <a:ext cx="7766936" cy="1096899"/>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ctr">
              <a:lnSpc>
                <a:spcPts val="2500"/>
              </a:lnSpc>
            </a:pPr>
            <a:r>
              <a:rPr lang="zh-CN" altLang="zh-CN" sz="2800" kern="100" dirty="0">
                <a:effectLst/>
                <a:latin typeface="宋体" panose="02010600030101010101" pitchFamily="2" charset="-122"/>
                <a:ea typeface="宋体" panose="02010600030101010101" pitchFamily="2" charset="-122"/>
                <a:cs typeface="Times New Roman" panose="02020603050405020304" pitchFamily="18" charset="0"/>
              </a:rPr>
              <a:t>河北业山机械设计有限公司</a:t>
            </a:r>
          </a:p>
          <a:p>
            <a:endParaRPr lang="zh-CN" altLang="en-US" dirty="0"/>
          </a:p>
        </p:txBody>
      </p:sp>
    </p:spTree>
    <p:extLst>
      <p:ext uri="{BB962C8B-B14F-4D97-AF65-F5344CB8AC3E}">
        <p14:creationId xmlns:p14="http://schemas.microsoft.com/office/powerpoint/2010/main" val="40463536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a:extLst>
              <a:ext uri="{FF2B5EF4-FFF2-40B4-BE49-F238E27FC236}">
                <a16:creationId xmlns:a16="http://schemas.microsoft.com/office/drawing/2014/main" id="{52C3CB78-FF24-6F93-F296-3367454F4B3E}"/>
              </a:ext>
            </a:extLst>
          </p:cNvPr>
          <p:cNvSpPr txBox="1"/>
          <p:nvPr/>
        </p:nvSpPr>
        <p:spPr>
          <a:xfrm>
            <a:off x="4992914" y="880948"/>
            <a:ext cx="6096000" cy="371705"/>
          </a:xfrm>
          <a:prstGeom prst="rect">
            <a:avLst/>
          </a:prstGeom>
          <a:noFill/>
        </p:spPr>
        <p:txBody>
          <a:bodyPr wrap="square">
            <a:spAutoFit/>
          </a:bodyPr>
          <a:lstStyle/>
          <a:p>
            <a:pPr indent="304800" algn="just">
              <a:lnSpc>
                <a:spcPts val="2500"/>
              </a:lnSpc>
            </a:pP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导线的颜色标准</a:t>
            </a:r>
            <a:endPar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endParaRPr>
          </a:p>
        </p:txBody>
      </p:sp>
      <p:graphicFrame>
        <p:nvGraphicFramePr>
          <p:cNvPr id="6" name="表格 5">
            <a:extLst>
              <a:ext uri="{FF2B5EF4-FFF2-40B4-BE49-F238E27FC236}">
                <a16:creationId xmlns:a16="http://schemas.microsoft.com/office/drawing/2014/main" id="{6E8BD29D-C690-43EE-E872-B55F46E1BA5B}"/>
              </a:ext>
            </a:extLst>
          </p:cNvPr>
          <p:cNvGraphicFramePr>
            <a:graphicFrameLocks noGrp="1"/>
          </p:cNvGraphicFramePr>
          <p:nvPr>
            <p:extLst>
              <p:ext uri="{D42A27DB-BD31-4B8C-83A1-F6EECF244321}">
                <p14:modId xmlns:p14="http://schemas.microsoft.com/office/powerpoint/2010/main" val="824337907"/>
              </p:ext>
            </p:extLst>
          </p:nvPr>
        </p:nvGraphicFramePr>
        <p:xfrm>
          <a:off x="1756229" y="1386105"/>
          <a:ext cx="9332685" cy="1586231"/>
        </p:xfrm>
        <a:graphic>
          <a:graphicData uri="http://schemas.openxmlformats.org/drawingml/2006/table">
            <a:tbl>
              <a:tblPr>
                <a:tableStyleId>{5C22544A-7EE6-4342-B048-85BDC9FD1C3A}</a:tableStyleId>
              </a:tblPr>
              <a:tblGrid>
                <a:gridCol w="3318288">
                  <a:extLst>
                    <a:ext uri="{9D8B030D-6E8A-4147-A177-3AD203B41FA5}">
                      <a16:colId xmlns:a16="http://schemas.microsoft.com/office/drawing/2014/main" val="182208026"/>
                    </a:ext>
                  </a:extLst>
                </a:gridCol>
                <a:gridCol w="4147860">
                  <a:extLst>
                    <a:ext uri="{9D8B030D-6E8A-4147-A177-3AD203B41FA5}">
                      <a16:colId xmlns:a16="http://schemas.microsoft.com/office/drawing/2014/main" val="3461981456"/>
                    </a:ext>
                  </a:extLst>
                </a:gridCol>
                <a:gridCol w="1866537">
                  <a:extLst>
                    <a:ext uri="{9D8B030D-6E8A-4147-A177-3AD203B41FA5}">
                      <a16:colId xmlns:a16="http://schemas.microsoft.com/office/drawing/2014/main" val="531745374"/>
                    </a:ext>
                  </a:extLst>
                </a:gridCol>
              </a:tblGrid>
              <a:tr h="0">
                <a:tc>
                  <a:txBody>
                    <a:bodyPr/>
                    <a:lstStyle/>
                    <a:p>
                      <a:pPr indent="304800" algn="ctr">
                        <a:lnSpc>
                          <a:spcPct val="200000"/>
                        </a:lnSpc>
                      </a:pPr>
                      <a:r>
                        <a:rPr lang="zh-CN" sz="1200" kern="100">
                          <a:effectLst/>
                        </a:rPr>
                        <a:t>主</a:t>
                      </a:r>
                      <a:r>
                        <a:rPr lang="en-US" sz="1200" kern="100">
                          <a:effectLst/>
                        </a:rPr>
                        <a:t>  </a:t>
                      </a:r>
                      <a:r>
                        <a:rPr lang="zh-CN" sz="1200" kern="100">
                          <a:effectLst/>
                        </a:rPr>
                        <a:t>电</a:t>
                      </a:r>
                      <a:r>
                        <a:rPr lang="en-US" sz="1200" kern="100">
                          <a:effectLst/>
                        </a:rPr>
                        <a:t>  </a:t>
                      </a:r>
                      <a:r>
                        <a:rPr lang="zh-CN" sz="1200" kern="100">
                          <a:effectLst/>
                        </a:rPr>
                        <a:t>路</a:t>
                      </a:r>
                      <a:endParaRPr lang="zh-CN" sz="14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tc>
                <a:tc>
                  <a:txBody>
                    <a:bodyPr/>
                    <a:lstStyle/>
                    <a:p>
                      <a:pPr indent="304800" algn="ctr">
                        <a:lnSpc>
                          <a:spcPct val="200000"/>
                        </a:lnSpc>
                      </a:pPr>
                      <a:r>
                        <a:rPr lang="zh-CN" sz="1200" kern="100">
                          <a:effectLst/>
                        </a:rPr>
                        <a:t>控 制 电 路</a:t>
                      </a:r>
                      <a:r>
                        <a:rPr lang="en-US" sz="1400" kern="100">
                          <a:effectLst/>
                        </a:rPr>
                        <a:t>t</a:t>
                      </a:r>
                      <a:endParaRPr lang="zh-CN" sz="14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tc>
                <a:tc>
                  <a:txBody>
                    <a:bodyPr/>
                    <a:lstStyle/>
                    <a:p>
                      <a:pPr indent="304800" algn="ctr">
                        <a:lnSpc>
                          <a:spcPct val="200000"/>
                        </a:lnSpc>
                      </a:pPr>
                      <a:r>
                        <a:rPr lang="zh-CN" sz="1200" kern="100">
                          <a:effectLst/>
                        </a:rPr>
                        <a:t>地</a:t>
                      </a:r>
                      <a:r>
                        <a:rPr lang="en-US" sz="1200" kern="100">
                          <a:effectLst/>
                        </a:rPr>
                        <a:t>  </a:t>
                      </a:r>
                      <a:r>
                        <a:rPr lang="zh-CN" sz="1200" kern="100">
                          <a:effectLst/>
                        </a:rPr>
                        <a:t>线</a:t>
                      </a:r>
                      <a:endParaRPr lang="zh-CN" sz="14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309279827"/>
                  </a:ext>
                </a:extLst>
              </a:tr>
              <a:tr h="1132205">
                <a:tc>
                  <a:txBody>
                    <a:bodyPr/>
                    <a:lstStyle/>
                    <a:p>
                      <a:pPr algn="just">
                        <a:lnSpc>
                          <a:spcPts val="2500"/>
                        </a:lnSpc>
                      </a:pPr>
                      <a:r>
                        <a:rPr lang="zh-CN" sz="1400" kern="100">
                          <a:effectLst/>
                        </a:rPr>
                        <a:t>交流</a:t>
                      </a:r>
                      <a:r>
                        <a:rPr lang="en-US" sz="1400" kern="100">
                          <a:effectLst/>
                        </a:rPr>
                        <a:t>   A</a:t>
                      </a:r>
                      <a:r>
                        <a:rPr lang="zh-CN" sz="1400" kern="100">
                          <a:effectLst/>
                        </a:rPr>
                        <a:t>相：黄色</a:t>
                      </a:r>
                    </a:p>
                    <a:p>
                      <a:pPr algn="just">
                        <a:lnSpc>
                          <a:spcPts val="2500"/>
                        </a:lnSpc>
                      </a:pPr>
                      <a:r>
                        <a:rPr lang="en-US" sz="1400" kern="100">
                          <a:effectLst/>
                        </a:rPr>
                        <a:t>   B</a:t>
                      </a:r>
                      <a:r>
                        <a:rPr lang="zh-CN" sz="1400" kern="100">
                          <a:effectLst/>
                        </a:rPr>
                        <a:t>相：绿色</a:t>
                      </a:r>
                    </a:p>
                    <a:p>
                      <a:pPr algn="just">
                        <a:lnSpc>
                          <a:spcPts val="2500"/>
                        </a:lnSpc>
                      </a:pPr>
                      <a:r>
                        <a:rPr lang="en-US" sz="1400" kern="100">
                          <a:effectLst/>
                        </a:rPr>
                        <a:t>   C</a:t>
                      </a:r>
                      <a:r>
                        <a:rPr lang="zh-CN" sz="1400" kern="100">
                          <a:effectLst/>
                        </a:rPr>
                        <a:t>相：红色</a:t>
                      </a:r>
                    </a:p>
                    <a:p>
                      <a:pPr algn="just">
                        <a:lnSpc>
                          <a:spcPts val="2500"/>
                        </a:lnSpc>
                      </a:pPr>
                      <a:r>
                        <a:rPr lang="en-US" sz="1400" kern="100">
                          <a:effectLst/>
                        </a:rPr>
                        <a:t>   </a:t>
                      </a:r>
                      <a:r>
                        <a:rPr lang="zh-CN" sz="1400" kern="100">
                          <a:effectLst/>
                        </a:rPr>
                        <a:t>中线：黑色</a:t>
                      </a:r>
                      <a:endParaRPr lang="zh-CN" sz="14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tc>
                <a:tc>
                  <a:txBody>
                    <a:bodyPr/>
                    <a:lstStyle/>
                    <a:p>
                      <a:pPr algn="just">
                        <a:lnSpc>
                          <a:spcPts val="2500"/>
                        </a:lnSpc>
                      </a:pPr>
                      <a:r>
                        <a:rPr lang="zh-CN" sz="1400" kern="100">
                          <a:effectLst/>
                        </a:rPr>
                        <a:t>交流控制：相线：红色</a:t>
                      </a:r>
                    </a:p>
                    <a:p>
                      <a:pPr algn="just">
                        <a:lnSpc>
                          <a:spcPts val="2500"/>
                        </a:lnSpc>
                      </a:pPr>
                      <a:r>
                        <a:rPr lang="en-US" sz="1400" kern="100">
                          <a:effectLst/>
                        </a:rPr>
                        <a:t>          </a:t>
                      </a:r>
                      <a:r>
                        <a:rPr lang="zh-CN" sz="1400" kern="100">
                          <a:effectLst/>
                        </a:rPr>
                        <a:t>零线：黑色</a:t>
                      </a:r>
                    </a:p>
                    <a:p>
                      <a:pPr algn="just">
                        <a:lnSpc>
                          <a:spcPts val="2500"/>
                        </a:lnSpc>
                      </a:pPr>
                      <a:r>
                        <a:rPr lang="en-US" sz="1400" kern="100">
                          <a:effectLst/>
                        </a:rPr>
                        <a:t> </a:t>
                      </a:r>
                      <a:endParaRPr lang="zh-CN" sz="1400" kern="100">
                        <a:effectLst/>
                      </a:endParaRPr>
                    </a:p>
                    <a:p>
                      <a:pPr algn="just">
                        <a:lnSpc>
                          <a:spcPts val="2500"/>
                        </a:lnSpc>
                      </a:pPr>
                      <a:r>
                        <a:rPr lang="zh-CN" sz="1400" kern="100">
                          <a:effectLst/>
                        </a:rPr>
                        <a:t>直流控制：（</a:t>
                      </a:r>
                      <a:r>
                        <a:rPr lang="en-US" sz="1400" kern="100">
                          <a:effectLst/>
                        </a:rPr>
                        <a:t>+/-</a:t>
                      </a:r>
                      <a:r>
                        <a:rPr lang="zh-CN" sz="1400" kern="100">
                          <a:effectLst/>
                        </a:rPr>
                        <a:t>） 棕色、蓝色</a:t>
                      </a:r>
                      <a:endParaRPr lang="zh-CN" sz="14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tc>
                <a:tc>
                  <a:txBody>
                    <a:bodyPr/>
                    <a:lstStyle/>
                    <a:p>
                      <a:pPr indent="152400" algn="just">
                        <a:lnSpc>
                          <a:spcPct val="200000"/>
                        </a:lnSpc>
                      </a:pPr>
                      <a:r>
                        <a:rPr lang="zh-CN" sz="1200" kern="100" dirty="0">
                          <a:effectLst/>
                        </a:rPr>
                        <a:t>黄绿色</a:t>
                      </a:r>
                      <a:endParaRPr lang="zh-CN" sz="1400" kern="100" dirty="0">
                        <a:effectLst/>
                      </a:endParaRPr>
                    </a:p>
                    <a:p>
                      <a:pPr indent="355600" algn="just">
                        <a:lnSpc>
                          <a:spcPct val="200000"/>
                        </a:lnSpc>
                      </a:pPr>
                      <a:r>
                        <a:rPr lang="en-US" sz="1400" kern="100" dirty="0">
                          <a:effectLst/>
                        </a:rPr>
                        <a:t> </a:t>
                      </a:r>
                      <a:endParaRPr lang="zh-CN" sz="14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4157478899"/>
                  </a:ext>
                </a:extLst>
              </a:tr>
            </a:tbl>
          </a:graphicData>
        </a:graphic>
      </p:graphicFrame>
      <p:sp>
        <p:nvSpPr>
          <p:cNvPr id="8" name="文本框 7">
            <a:extLst>
              <a:ext uri="{FF2B5EF4-FFF2-40B4-BE49-F238E27FC236}">
                <a16:creationId xmlns:a16="http://schemas.microsoft.com/office/drawing/2014/main" id="{C36ED508-2D58-7F37-5FA2-60DFE26D2F0B}"/>
              </a:ext>
            </a:extLst>
          </p:cNvPr>
          <p:cNvSpPr txBox="1"/>
          <p:nvPr/>
        </p:nvSpPr>
        <p:spPr>
          <a:xfrm>
            <a:off x="1756229" y="3105788"/>
            <a:ext cx="9332684" cy="2611612"/>
          </a:xfrm>
          <a:prstGeom prst="rect">
            <a:avLst/>
          </a:prstGeom>
          <a:noFill/>
        </p:spPr>
        <p:txBody>
          <a:bodyPr wrap="square">
            <a:spAutoFit/>
          </a:bodyPr>
          <a:lstStyle/>
          <a:p>
            <a:pPr indent="355600" algn="just">
              <a:lnSpc>
                <a:spcPts val="2500"/>
              </a:lnSpc>
            </a:pP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电缆使用标准：导线的横截面积必须符合国家标准，耐温不小于</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50</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℃，必须满足设备和电气元件长期正常稳定安全地运转。</a:t>
            </a:r>
          </a:p>
          <a:p>
            <a:pPr indent="355600" algn="just">
              <a:lnSpc>
                <a:spcPts val="2500"/>
              </a:lnSpc>
            </a:pP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外部管线以桥架（镀锌或喷塑）为主，热镀锌钢管、金属软管为辅；</a:t>
            </a:r>
          </a:p>
          <a:p>
            <a:pPr indent="355600" algn="just">
              <a:lnSpc>
                <a:spcPts val="2500"/>
              </a:lnSpc>
            </a:pP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外部管线和内部管线的布置必须符合国家有关规定，必须耐用可靠、整齐美观、方便维修及方便清扫等；</a:t>
            </a:r>
          </a:p>
          <a:p>
            <a:pPr indent="355600" algn="just">
              <a:lnSpc>
                <a:spcPts val="2500"/>
              </a:lnSpc>
            </a:pP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强弱电走线必须严格分开，且弱电必须采取有效的屏蔽。</a:t>
            </a:r>
          </a:p>
          <a:p>
            <a:pPr indent="304800" algn="just">
              <a:lnSpc>
                <a:spcPts val="2500"/>
              </a:lnSpc>
            </a:pPr>
            <a:r>
              <a:rPr lang="zh-CN" altLang="zh-CN" sz="1600" kern="100" dirty="0">
                <a:effectLst/>
                <a:latin typeface="宋体" panose="02010600030101010101" pitchFamily="2" charset="-122"/>
                <a:ea typeface="宋体" panose="02010600030101010101" pitchFamily="2" charset="-122"/>
                <a:cs typeface="Times New Roman" panose="02020603050405020304" pitchFamily="18" charset="0"/>
              </a:rPr>
              <a:t>连接线采用多股铜绝缘软线，在经常移动的位置适当预留有足够长度，以免急剧弯曲和产生过度张力；</a:t>
            </a:r>
            <a:endPar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094491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6F1D700B-B2D1-A667-A088-CED248EECC1C}"/>
              </a:ext>
            </a:extLst>
          </p:cNvPr>
          <p:cNvSpPr txBox="1"/>
          <p:nvPr/>
        </p:nvSpPr>
        <p:spPr>
          <a:xfrm>
            <a:off x="1611087" y="1323172"/>
            <a:ext cx="10000342" cy="3257110"/>
          </a:xfrm>
          <a:prstGeom prst="rect">
            <a:avLst/>
          </a:prstGeom>
          <a:noFill/>
        </p:spPr>
        <p:txBody>
          <a:bodyPr wrap="square">
            <a:spAutoFit/>
          </a:bodyPr>
          <a:lstStyle/>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6</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、外部各工位操作盒的安装</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、操作盒分：工位操作盒、分流操作盒、张紧站操作盒，操作盒均设有急停按钮。</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b</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、工位操作盒应按电气布置图所给工位操作盒所在位置，应分别安装在工位处就近的支撑立柱上。</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c</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、分辨机构操作盒应按电气布置图所给操作盒所在位置，应分别安装在相应附近的支撑立柱上</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d</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、张紧站操作盒它们的位置应分别安在各自张紧站安装支架旁便于操作的地方。</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7</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、外部光电开关的安装</a:t>
            </a:r>
          </a:p>
          <a:p>
            <a:pPr indent="355600" algn="just">
              <a:lnSpc>
                <a:spcPts val="2500"/>
              </a:lnSpc>
            </a:pP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光电开关是由带有安装支架的光电开关构成，发射与接收、反射成对出现，视现场情况安装在工位处被检测物体的两侧。光电开关的安装工位数量见电气平面部置图。</a:t>
            </a:r>
          </a:p>
        </p:txBody>
      </p:sp>
    </p:spTree>
    <p:extLst>
      <p:ext uri="{BB962C8B-B14F-4D97-AF65-F5344CB8AC3E}">
        <p14:creationId xmlns:p14="http://schemas.microsoft.com/office/powerpoint/2010/main" val="30349156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69E892C-884B-E08C-FB7A-93FB8913AAD6}"/>
              </a:ext>
            </a:extLst>
          </p:cNvPr>
          <p:cNvSpPr>
            <a:spLocks noChangeArrowheads="1"/>
          </p:cNvSpPr>
          <p:nvPr/>
        </p:nvSpPr>
        <p:spPr bwMode="auto">
          <a:xfrm>
            <a:off x="1190170" y="853936"/>
            <a:ext cx="10493829" cy="51501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3556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8</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、辅助机构器及电磁阀的安装</a:t>
            </a:r>
            <a:endParaRPr kumimoji="0" lang="zh-CN" altLang="en-US" b="0" i="0" u="none" strike="noStrike" cap="none" normalizeH="0" baseline="0" dirty="0">
              <a:ln>
                <a:noFill/>
              </a:ln>
              <a:solidFill>
                <a:schemeClr val="tx1"/>
              </a:solidFill>
              <a:effectLst/>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、发号器分占位发号器及瞬间发号器，它们是由装有发号器的支架构成，发号器的数量及代号可参看电气平面部置图。所有发号器均装在承重轨道的一侧。</a:t>
            </a:r>
            <a:endParaRPr kumimoji="0" lang="zh-CN" altLang="en-US" b="0" i="0" u="none" strike="noStrike" cap="none" normalizeH="0" baseline="0" dirty="0">
              <a:ln>
                <a:noFill/>
              </a:ln>
              <a:solidFill>
                <a:schemeClr val="tx1"/>
              </a:solidFill>
              <a:effectLst/>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b</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、占位发号器的安装在距辅助机构的停止板前进方向的后面～</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540mm</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的位置（现场调定）。发号支架用螺丝紧固后再点焊在承重轨道上。</a:t>
            </a:r>
            <a:endParaRPr kumimoji="0" lang="zh-CN" altLang="en-US" b="0" i="0" u="none" strike="noStrike" cap="none" normalizeH="0" baseline="0" dirty="0">
              <a:ln>
                <a:noFill/>
              </a:ln>
              <a:solidFill>
                <a:schemeClr val="tx1"/>
              </a:solidFill>
              <a:effectLst/>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c</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、瞬间发号器又分为满位发号器和清除发号器，满位发号器安装尺寸应按下列公式计算</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 </a:t>
            </a:r>
            <a:endParaRPr kumimoji="0" lang="en-US" altLang="zh-CN" b="0" i="0" u="none" strike="noStrike" cap="none" normalizeH="0" baseline="0" dirty="0">
              <a:ln>
                <a:noFill/>
              </a:ln>
              <a:solidFill>
                <a:schemeClr val="tx1"/>
              </a:solidFill>
              <a:effectLst/>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清除发号器应安装在能够确认小车车尾已过干涉区的轨道位置上。</a:t>
            </a:r>
            <a:endParaRPr kumimoji="0" lang="zh-CN" altLang="en-US" b="0" i="0" u="none" strike="noStrike" cap="none" normalizeH="0" baseline="0" dirty="0">
              <a:ln>
                <a:noFill/>
              </a:ln>
              <a:solidFill>
                <a:schemeClr val="tx1"/>
              </a:solidFill>
              <a:effectLst/>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d</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、辅助机构为单电控电磁阀，分辨机构和夹紧器为双电控电磁阀。</a:t>
            </a:r>
            <a:endParaRPr kumimoji="0" lang="zh-CN" altLang="en-US" b="0" i="0" u="none" strike="noStrike" cap="none" normalizeH="0" baseline="0" dirty="0">
              <a:ln>
                <a:noFill/>
              </a:ln>
              <a:solidFill>
                <a:schemeClr val="tx1"/>
              </a:solidFill>
              <a:effectLst/>
            </a:endParaRPr>
          </a:p>
          <a:p>
            <a:pPr indent="355600" algn="just">
              <a:lnSpc>
                <a:spcPts val="2500"/>
              </a:lnSpc>
            </a:pP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所有电磁阀及发号器的连接均通过各自的</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I/O</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控制柜接线端子由带有编号的电缆进行连接。</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I/O</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控制柜接线端子出线形式可分为上部或底部出线两种</a:t>
            </a:r>
            <a:endPar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endParaRP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9</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 外部认址器的安装</a:t>
            </a:r>
          </a:p>
          <a:p>
            <a:pPr indent="355600" algn="just">
              <a:lnSpc>
                <a:spcPts val="2500"/>
              </a:lnSpc>
            </a:pP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外部认址器分为</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 A.</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读写头控制器</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 B.DP</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网关和电源</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C.</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载码体。系统认址数量根据电气平面部置图所标数量。</a:t>
            </a:r>
          </a:p>
          <a:p>
            <a:pPr indent="3048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、读写头控制器固定在工位处承重轨道一侧，它通过电缆接口与</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DP</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网关相连。</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b</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DP</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网关和电源装在一个控制盒内，盒子固定在工位处承重轨道的括架支撑上。</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c</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、载码体用于存放小车钩号及轧机跟踪信息，安装在每辆小车横梁的支架上。</a:t>
            </a:r>
          </a:p>
          <a:p>
            <a:pPr marL="0" marR="0" lvl="0" indent="355600" algn="l" defTabSz="914400" rtl="0" eaLnBrk="0" fontAlgn="base" latinLnBrk="0" hangingPunct="0">
              <a:lnSpc>
                <a:spcPct val="100000"/>
              </a:lnSpc>
              <a:spcBef>
                <a:spcPct val="0"/>
              </a:spcBef>
              <a:spcAft>
                <a:spcPct val="0"/>
              </a:spcAft>
              <a:buClrTx/>
              <a:buSzTx/>
              <a:buFontTx/>
              <a:buNone/>
              <a:tabLst/>
            </a:pPr>
            <a:endParaRPr kumimoji="0" lang="zh-CN" altLang="en-US"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996934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FF8A0742-7E7C-C92A-4F5B-54E79213D8B4}"/>
              </a:ext>
            </a:extLst>
          </p:cNvPr>
          <p:cNvSpPr txBox="1"/>
          <p:nvPr/>
        </p:nvSpPr>
        <p:spPr>
          <a:xfrm>
            <a:off x="1213225" y="1610950"/>
            <a:ext cx="10116456" cy="2615909"/>
          </a:xfrm>
          <a:prstGeom prst="rect">
            <a:avLst/>
          </a:prstGeom>
          <a:noFill/>
        </p:spPr>
        <p:txBody>
          <a:bodyPr wrap="square">
            <a:spAutoFit/>
          </a:bodyPr>
          <a:lstStyle/>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10</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、电压额定值和保护措施</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 </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主电源：电源为三相</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B</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C</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N</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PE</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五线制，</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415V</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10%  3</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相</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  50HZ</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 或三相四线制。</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b. </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在停电情况下的保护： 控制系统在电源停电时，为了避免设备损坏或人身伤害，不允许设备运动执行元件有任何运动；</a:t>
            </a:r>
          </a:p>
          <a:p>
            <a:pPr indent="355600" algn="just">
              <a:lnSpc>
                <a:spcPts val="2500"/>
              </a:lnSpc>
            </a:pP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设备出现故障时，如传动站超载、张紧站因链条变化出现位移时、压缩空气压力低时</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设备应能立即停止运行，不允许设备运动部件有任何动作，故障排除后，应由人工在本地控制柜启动系统。</a:t>
            </a:r>
          </a:p>
          <a:p>
            <a:pPr indent="355600" algn="just">
              <a:lnSpc>
                <a:spcPts val="2500"/>
              </a:lnSpc>
            </a:pP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设置在</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P&amp;F</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线线体中的工位操作箱、操作箱上的紧急停止按钮被操作时，设备应能立即停止运行，不允许设备运动部件有任何动作，操作箱上的紧急停止按钮释放后，</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P&amp;F</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线能够自动运行</a:t>
            </a:r>
          </a:p>
        </p:txBody>
      </p:sp>
    </p:spTree>
    <p:extLst>
      <p:ext uri="{BB962C8B-B14F-4D97-AF65-F5344CB8AC3E}">
        <p14:creationId xmlns:p14="http://schemas.microsoft.com/office/powerpoint/2010/main" val="37753054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42223E6-CD6E-E250-5616-C89BA7D76267}"/>
              </a:ext>
            </a:extLst>
          </p:cNvPr>
          <p:cNvSpPr>
            <a:spLocks noChangeArrowheads="1"/>
          </p:cNvSpPr>
          <p:nvPr/>
        </p:nvSpPr>
        <p:spPr bwMode="auto">
          <a:xfrm>
            <a:off x="1439903" y="781547"/>
            <a:ext cx="10303862"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3556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c. </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互锁保护</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endParaRPr kumimoji="0" lang="en-US" altLang="zh-CN" b="0" i="0" u="none" strike="noStrike" cap="none" normalizeH="0" baseline="0" dirty="0">
              <a:ln>
                <a:noFill/>
              </a:ln>
              <a:solidFill>
                <a:schemeClr val="tx1"/>
              </a:solidFill>
              <a:effectLst/>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在前后动作逻辑关系的各应用单元间必须具有可靠的互锁关系，前后不能产生误操作，以免产生危险；</a:t>
            </a:r>
            <a:endParaRPr kumimoji="0" lang="zh-CN" altLang="en-US" b="0" i="0" u="none" strike="noStrike" cap="none" normalizeH="0" baseline="0" dirty="0">
              <a:ln>
                <a:noFill/>
              </a:ln>
              <a:solidFill>
                <a:schemeClr val="tx1"/>
              </a:solidFill>
              <a:effectLst/>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无论自动或手动方式各应用单元内部的前后动作顺序也应有互锁；</a:t>
            </a:r>
            <a:endParaRPr kumimoji="0" lang="zh-CN" altLang="en-US" b="0" i="0" u="none" strike="noStrike" cap="none" normalizeH="0" baseline="0" dirty="0">
              <a:ln>
                <a:noFill/>
              </a:ln>
              <a:solidFill>
                <a:schemeClr val="tx1"/>
              </a:solidFill>
              <a:effectLst/>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点对点联锁</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必要时进行数据传输联锁；输送线上所有电机与主控联锁，任一电机出现故障，能向本地控制柜提供报警信号；</a:t>
            </a:r>
            <a:endParaRPr kumimoji="0" lang="zh-CN" altLang="en-US" b="0" i="0" u="none" strike="noStrike" cap="none" normalizeH="0" baseline="0" dirty="0">
              <a:ln>
                <a:noFill/>
              </a:ln>
              <a:solidFill>
                <a:schemeClr val="tx1"/>
              </a:solidFill>
              <a:effectLst/>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有气动控制的设备，必须有气压保护装置；输送线与各设备之间的相关联锁；</a:t>
            </a:r>
            <a:endParaRPr kumimoji="0" lang="zh-CN" altLang="en-US" b="0" i="0" u="none" strike="noStrike" cap="none" normalizeH="0" baseline="0" dirty="0">
              <a:ln>
                <a:noFill/>
              </a:ln>
              <a:solidFill>
                <a:schemeClr val="tx1"/>
              </a:solidFill>
              <a:effectLst/>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故障保护联锁；</a:t>
            </a:r>
            <a:endParaRPr kumimoji="0" lang="zh-CN" altLang="en-US" b="0" i="0" u="none" strike="noStrike" cap="none" normalizeH="0" baseline="0" dirty="0">
              <a:ln>
                <a:noFill/>
              </a:ln>
              <a:solidFill>
                <a:schemeClr val="tx1"/>
              </a:solidFill>
              <a:effectLst/>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手动时安全联锁；</a:t>
            </a:r>
            <a:endParaRPr kumimoji="0" lang="zh-CN" altLang="en-US" b="0" i="0" u="none" strike="noStrike" cap="none" normalizeH="0" baseline="0" dirty="0">
              <a:ln>
                <a:noFill/>
              </a:ln>
              <a:solidFill>
                <a:schemeClr val="tx1"/>
              </a:solidFill>
              <a:effectLst/>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运动部件的极限保护等。</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endParaRPr kumimoji="0" lang="en-US" altLang="zh-CN" b="0" i="0" u="none" strike="noStrike" cap="none" normalizeH="0" baseline="0" dirty="0">
              <a:ln>
                <a:noFill/>
              </a:ln>
              <a:solidFill>
                <a:schemeClr val="tx1"/>
              </a:solidFill>
              <a:effectLst/>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11</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 绝缘强度和绝缘阻抗</a:t>
            </a:r>
            <a:endParaRPr kumimoji="0" lang="zh-CN" altLang="en-US" b="0" i="0" u="none" strike="noStrike" cap="none" normalizeH="0" baseline="0" dirty="0">
              <a:ln>
                <a:noFill/>
              </a:ln>
              <a:solidFill>
                <a:schemeClr val="tx1"/>
              </a:solidFill>
              <a:effectLst/>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设备安装接线完毕，交流外部端子对地绝缘电阻不小于</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10MΩ</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endParaRPr kumimoji="0" lang="zh-CN" altLang="en-US" b="0" i="0" u="none" strike="noStrike" cap="none" normalizeH="0" baseline="0" dirty="0">
              <a:ln>
                <a:noFill/>
              </a:ln>
              <a:solidFill>
                <a:schemeClr val="tx1"/>
              </a:solidFill>
              <a:effectLst/>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12</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 抗干扰能力</a:t>
            </a:r>
            <a:endParaRPr kumimoji="0" lang="zh-CN" altLang="en-US" b="0" i="0" u="none" strike="noStrike" cap="none" normalizeH="0" baseline="0" dirty="0">
              <a:ln>
                <a:noFill/>
              </a:ln>
              <a:solidFill>
                <a:schemeClr val="tx1"/>
              </a:solidFill>
              <a:effectLst/>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电气设备均有足够的抗电磁辐射能力；</a:t>
            </a:r>
            <a:endParaRPr kumimoji="0" lang="zh-CN" altLang="en-US" b="0" i="0" u="none" strike="noStrike" cap="none" normalizeH="0" baseline="0" dirty="0">
              <a:ln>
                <a:noFill/>
              </a:ln>
              <a:solidFill>
                <a:schemeClr val="tx1"/>
              </a:solidFill>
              <a:effectLst/>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电控系统及元件必须能够适应工厂电网上的电压波动和脉冲干扰。</a:t>
            </a:r>
            <a:endParaRPr kumimoji="0" lang="zh-CN" altLang="en-US"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264727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D32AA5F1-CC57-E8BE-A22A-531944003AF2}"/>
              </a:ext>
            </a:extLst>
          </p:cNvPr>
          <p:cNvSpPr txBox="1"/>
          <p:nvPr/>
        </p:nvSpPr>
        <p:spPr>
          <a:xfrm>
            <a:off x="1393371" y="521671"/>
            <a:ext cx="10580915" cy="6463116"/>
          </a:xfrm>
          <a:prstGeom prst="rect">
            <a:avLst/>
          </a:prstGeom>
          <a:noFill/>
        </p:spPr>
        <p:txBody>
          <a:bodyPr wrap="square">
            <a:spAutoFit/>
          </a:bodyPr>
          <a:lstStyle/>
          <a:p>
            <a:pPr algn="just">
              <a:lnSpc>
                <a:spcPts val="2500"/>
              </a:lnSpc>
            </a:pPr>
            <a:r>
              <a:rPr lang="zh-CN" altLang="zh-CN" sz="2000" b="1" kern="100" dirty="0">
                <a:effectLst/>
                <a:latin typeface="宋体" panose="02010600030101010101" pitchFamily="2" charset="-122"/>
                <a:ea typeface="宋体" panose="02010600030101010101" pitchFamily="2" charset="-122"/>
                <a:cs typeface="Times New Roman" panose="02020603050405020304" pitchFamily="18" charset="0"/>
              </a:rPr>
              <a:t>八、设备系统机电调试及联动试车</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1</a:t>
            </a:r>
            <a:r>
              <a:rPr lang="zh-CN" altLang="en-US"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设备系统机电调试准备：</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   a. </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全线检查钢结构的安装质量，如有欠缺予以加固。</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   b. </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全线检查气路系统的安装质量，如有欠缺予以整修。</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   c. </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全线检查电控系统的安装质量，对</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I\O</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点的正确性进行校验，使之完全符合图纸要求。</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   d. </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仔细检查驱动装置超载检测开关、张紧装置双向限位检测开关、压缩空气压力检测开关和急停按钮的动作可靠性。</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3</a:t>
            </a:r>
            <a:r>
              <a:rPr lang="zh-CN" altLang="en-US"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系统机电调试： </a:t>
            </a:r>
          </a:p>
          <a:p>
            <a:pPr indent="355600" algn="just">
              <a:lnSpc>
                <a:spcPts val="2500"/>
              </a:lnSpc>
            </a:pP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输入</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PLC</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控制程序，启动设备系统，牵引链和车组吊具进入程序运行状态。设备系统调试过程中，必须多人多处认真观察：</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   a. </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运动部件运行状况，如有卡阻紧急停车。</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   b. </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辅助部件的动作情况，如有问题及时处理。</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   c. </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驱动装置的运行状况、噪音及温升情况，如有异常及时处理。</a:t>
            </a:r>
            <a:endPar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endParaRPr>
          </a:p>
          <a:p>
            <a:pPr indent="355600" algn="just">
              <a:lnSpc>
                <a:spcPts val="2500"/>
              </a:lnSpc>
            </a:pPr>
            <a:r>
              <a:rPr lang="en-US" altLang="zh-CN" kern="100" dirty="0">
                <a:latin typeface="宋体" panose="02010600030101010101" pitchFamily="2" charset="-122"/>
                <a:ea typeface="宋体" panose="02010600030101010101" pitchFamily="2" charset="-122"/>
                <a:cs typeface="Times New Roman" panose="02020603050405020304" pitchFamily="18" charset="0"/>
              </a:rPr>
              <a:t>3</a:t>
            </a:r>
            <a:r>
              <a:rPr lang="zh-CN" altLang="en-US" kern="100" dirty="0">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调试过程中出现的问题及时处理后，设备系统应程序运行</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24</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小时无故障。</a:t>
            </a:r>
          </a:p>
          <a:p>
            <a:pPr indent="355600" algn="just">
              <a:lnSpc>
                <a:spcPts val="2500"/>
              </a:lnSpc>
            </a:pPr>
            <a:r>
              <a:rPr lang="en-US" altLang="zh-CN" kern="100" dirty="0">
                <a:latin typeface="宋体" panose="02010600030101010101" pitchFamily="2" charset="-122"/>
                <a:ea typeface="宋体" panose="02010600030101010101" pitchFamily="2" charset="-122"/>
                <a:cs typeface="Times New Roman" panose="02020603050405020304" pitchFamily="18" charset="0"/>
              </a:rPr>
              <a:t>4</a:t>
            </a:r>
            <a:r>
              <a:rPr lang="zh-CN" altLang="en-US" kern="100" dirty="0">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设备系统和相关工艺设备的联动热负荷试车：</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  </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启动设备系统，运动部件进入联机后的程序运行状态。联动热负荷试车过程中，必须认真观察相关工艺设备的动作和设备相关部件的动作是否协调一致，如有问题及时处理。</a:t>
            </a:r>
          </a:p>
          <a:p>
            <a:pPr indent="355600" algn="just">
              <a:lnSpc>
                <a:spcPts val="2500"/>
              </a:lnSpc>
            </a:pPr>
            <a:r>
              <a:rPr lang="en-US" altLang="zh-CN" kern="100" dirty="0">
                <a:latin typeface="宋体" panose="02010600030101010101" pitchFamily="2" charset="-122"/>
                <a:ea typeface="宋体" panose="02010600030101010101" pitchFamily="2" charset="-122"/>
                <a:cs typeface="Times New Roman" panose="02020603050405020304" pitchFamily="18" charset="0"/>
              </a:rPr>
              <a:t>5</a:t>
            </a:r>
            <a:r>
              <a:rPr lang="zh-CN" altLang="en-US" kern="100" dirty="0">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联动热负荷试车过程中出现的问题及时处理后，设备系统应程序运行</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24</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小时无故障。最终使控制程序达到</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P</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F</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线的设计要求。</a:t>
            </a:r>
          </a:p>
          <a:p>
            <a:pPr indent="355600" algn="just">
              <a:lnSpc>
                <a:spcPts val="2500"/>
              </a:lnSpc>
            </a:pPr>
            <a:endPar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711890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6C142B4C-5153-B257-98CD-A8448FD940E4}"/>
              </a:ext>
            </a:extLst>
          </p:cNvPr>
          <p:cNvSpPr txBox="1"/>
          <p:nvPr/>
        </p:nvSpPr>
        <p:spPr>
          <a:xfrm>
            <a:off x="2069433" y="520191"/>
            <a:ext cx="9496926" cy="5817618"/>
          </a:xfrm>
          <a:prstGeom prst="rect">
            <a:avLst/>
          </a:prstGeom>
          <a:noFill/>
        </p:spPr>
        <p:txBody>
          <a:bodyPr wrap="square">
            <a:spAutoFit/>
          </a:bodyPr>
          <a:lstStyle/>
          <a:p>
            <a:pPr algn="just">
              <a:lnSpc>
                <a:spcPts val="2500"/>
              </a:lnSpc>
            </a:pPr>
            <a:r>
              <a:rPr lang="zh-CN" altLang="zh-CN" sz="2000" b="1" kern="100" dirty="0">
                <a:effectLst/>
                <a:latin typeface="宋体" panose="02010600030101010101" pitchFamily="2" charset="-122"/>
                <a:ea typeface="宋体" panose="02010600030101010101" pitchFamily="2" charset="-122"/>
                <a:cs typeface="Times New Roman" panose="02020603050405020304" pitchFamily="18" charset="0"/>
              </a:rPr>
              <a:t>一、安装前的准备工作</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1</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、安装人员及相关人员的确定</a:t>
            </a:r>
          </a:p>
          <a:p>
            <a:pPr indent="355600" algn="just">
              <a:lnSpc>
                <a:spcPts val="2500"/>
              </a:lnSpc>
            </a:pP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根据工程项目的复杂程度、工程进度的急缓和安装工作量的多少确定现场安装人员和现场指导人员的数量，同时确定双方现场联系人名单。</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2</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、设备零部件清点</a:t>
            </a:r>
          </a:p>
          <a:p>
            <a:pPr indent="355600" algn="just">
              <a:lnSpc>
                <a:spcPts val="2500"/>
              </a:lnSpc>
            </a:pP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根据机电设计图纸逐一仔细清点设备零部件的规格、型号及数量，如有出入应马上采取措施尽快解决。</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3</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、设备基础检查 </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按</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P-F</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线立柱基础图逐一检查每个立柱基础的位置尺寸，如有出入作出相应标记，并确定解决方案。</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b.</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按照厂房统一的标高基准点逐一检查每个立柱基础的标高和水平度，如有较大问题作出相应标记，并确定解决方案。</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4</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、相关设备安装协调</a:t>
            </a:r>
          </a:p>
          <a:p>
            <a:pPr indent="355600" algn="just">
              <a:lnSpc>
                <a:spcPts val="2500"/>
              </a:lnSpc>
            </a:pP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由业主组织协调整体工程进度，并制定整体工程进度计划</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5</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、现场安装设备准备</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  </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现场安装需要配置以下安装设备</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endPar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endParaRPr>
          </a:p>
          <a:p>
            <a:pPr indent="304800" algn="just">
              <a:lnSpc>
                <a:spcPts val="2500"/>
              </a:lnSpc>
            </a:pPr>
            <a:r>
              <a:rPr lang="en-US" altLang="zh-CN" sz="1600" kern="100" dirty="0">
                <a:effectLst/>
                <a:latin typeface="宋体" panose="02010600030101010101" pitchFamily="2" charset="-122"/>
                <a:ea typeface="宋体" panose="02010600030101010101" pitchFamily="2" charset="-122"/>
                <a:cs typeface="Times New Roman" panose="02020603050405020304" pitchFamily="18" charset="0"/>
              </a:rPr>
              <a:t> a.</a:t>
            </a:r>
            <a:r>
              <a:rPr lang="zh-CN" altLang="zh-CN" sz="1600" kern="100" dirty="0">
                <a:effectLst/>
                <a:latin typeface="宋体" panose="02010600030101010101" pitchFamily="2" charset="-122"/>
                <a:ea typeface="宋体" panose="02010600030101010101" pitchFamily="2" charset="-122"/>
                <a:cs typeface="Times New Roman" panose="02020603050405020304" pitchFamily="18" charset="0"/>
              </a:rPr>
              <a:t>桥式起重机</a:t>
            </a:r>
            <a:r>
              <a:rPr lang="en-US" altLang="zh-CN" sz="1600" kern="100" dirty="0">
                <a:effectLst/>
                <a:latin typeface="宋体" panose="02010600030101010101" pitchFamily="2" charset="-122"/>
                <a:ea typeface="宋体" panose="02010600030101010101" pitchFamily="2" charset="-122"/>
                <a:cs typeface="Times New Roman" panose="02020603050405020304" pitchFamily="18" charset="0"/>
              </a:rPr>
              <a:t>      b.</a:t>
            </a:r>
            <a:r>
              <a:rPr lang="zh-CN" altLang="zh-CN" sz="1600" kern="100" dirty="0">
                <a:effectLst/>
                <a:latin typeface="宋体" panose="02010600030101010101" pitchFamily="2" charset="-122"/>
                <a:ea typeface="宋体" panose="02010600030101010101" pitchFamily="2" charset="-122"/>
                <a:cs typeface="Times New Roman" panose="02020603050405020304" pitchFamily="18" charset="0"/>
              </a:rPr>
              <a:t>叉车</a:t>
            </a:r>
            <a:r>
              <a:rPr lang="en-US" altLang="zh-CN" sz="1600" kern="100" dirty="0">
                <a:effectLst/>
                <a:latin typeface="宋体" panose="02010600030101010101" pitchFamily="2" charset="-122"/>
                <a:ea typeface="宋体" panose="02010600030101010101" pitchFamily="2" charset="-122"/>
                <a:cs typeface="Times New Roman" panose="02020603050405020304" pitchFamily="18" charset="0"/>
              </a:rPr>
              <a:t>          c.</a:t>
            </a:r>
            <a:r>
              <a:rPr lang="zh-CN" altLang="zh-CN" sz="1600" kern="100" dirty="0">
                <a:effectLst/>
                <a:latin typeface="宋体" panose="02010600030101010101" pitchFamily="2" charset="-122"/>
                <a:ea typeface="宋体" panose="02010600030101010101" pitchFamily="2" charset="-122"/>
                <a:cs typeface="Times New Roman" panose="02020603050405020304" pitchFamily="18" charset="0"/>
              </a:rPr>
              <a:t>电焊机</a:t>
            </a:r>
            <a:endPar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endParaRPr>
          </a:p>
          <a:p>
            <a:pPr indent="304800" algn="just">
              <a:lnSpc>
                <a:spcPts val="2500"/>
              </a:lnSpc>
            </a:pPr>
            <a:r>
              <a:rPr lang="en-US" altLang="zh-CN" sz="1600" kern="100" dirty="0">
                <a:effectLst/>
                <a:latin typeface="宋体" panose="02010600030101010101" pitchFamily="2" charset="-122"/>
                <a:ea typeface="宋体" panose="02010600030101010101" pitchFamily="2" charset="-122"/>
                <a:cs typeface="Times New Roman" panose="02020603050405020304" pitchFamily="18" charset="0"/>
              </a:rPr>
              <a:t> d.</a:t>
            </a:r>
            <a:r>
              <a:rPr lang="zh-CN" altLang="zh-CN" sz="1600" kern="100" dirty="0">
                <a:effectLst/>
                <a:latin typeface="宋体" panose="02010600030101010101" pitchFamily="2" charset="-122"/>
                <a:ea typeface="宋体" panose="02010600030101010101" pitchFamily="2" charset="-122"/>
                <a:cs typeface="Times New Roman" panose="02020603050405020304" pitchFamily="18" charset="0"/>
              </a:rPr>
              <a:t>砂轮切割机</a:t>
            </a:r>
            <a:r>
              <a:rPr lang="en-US" altLang="zh-CN" sz="1600" kern="100" dirty="0">
                <a:effectLst/>
                <a:latin typeface="宋体" panose="02010600030101010101" pitchFamily="2" charset="-122"/>
                <a:ea typeface="宋体" panose="02010600030101010101" pitchFamily="2" charset="-122"/>
                <a:cs typeface="Times New Roman" panose="02020603050405020304" pitchFamily="18" charset="0"/>
              </a:rPr>
              <a:t>      e.</a:t>
            </a:r>
            <a:r>
              <a:rPr lang="zh-CN" altLang="zh-CN" sz="1600" kern="100" dirty="0">
                <a:effectLst/>
                <a:latin typeface="宋体" panose="02010600030101010101" pitchFamily="2" charset="-122"/>
                <a:ea typeface="宋体" panose="02010600030101010101" pitchFamily="2" charset="-122"/>
                <a:cs typeface="Times New Roman" panose="02020603050405020304" pitchFamily="18" charset="0"/>
              </a:rPr>
              <a:t>砂轮磨光机</a:t>
            </a:r>
            <a:r>
              <a:rPr lang="en-US" altLang="zh-CN" sz="1600" kern="100" dirty="0">
                <a:effectLst/>
                <a:latin typeface="宋体" panose="02010600030101010101" pitchFamily="2" charset="-122"/>
                <a:ea typeface="宋体" panose="02010600030101010101" pitchFamily="2" charset="-122"/>
                <a:cs typeface="Times New Roman" panose="02020603050405020304" pitchFamily="18" charset="0"/>
              </a:rPr>
              <a:t>    f. </a:t>
            </a:r>
            <a:r>
              <a:rPr lang="zh-CN" altLang="zh-CN" sz="1600" kern="100" dirty="0">
                <a:effectLst/>
                <a:latin typeface="宋体" panose="02010600030101010101" pitchFamily="2" charset="-122"/>
                <a:ea typeface="宋体" panose="02010600030101010101" pitchFamily="2" charset="-122"/>
                <a:cs typeface="Times New Roman" panose="02020603050405020304" pitchFamily="18" charset="0"/>
              </a:rPr>
              <a:t>焊后补漆用喷枪</a:t>
            </a:r>
            <a:endPar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endParaRPr>
          </a:p>
          <a:p>
            <a:pPr indent="304800" algn="just">
              <a:lnSpc>
                <a:spcPts val="2500"/>
              </a:lnSpc>
            </a:pPr>
            <a:r>
              <a:rPr lang="en-US" altLang="zh-CN" sz="1600" kern="100" dirty="0">
                <a:effectLst/>
                <a:latin typeface="宋体" panose="02010600030101010101" pitchFamily="2" charset="-122"/>
                <a:ea typeface="宋体" panose="02010600030101010101" pitchFamily="2" charset="-122"/>
                <a:cs typeface="Times New Roman" panose="02020603050405020304" pitchFamily="18" charset="0"/>
              </a:rPr>
              <a:t> g.</a:t>
            </a:r>
            <a:r>
              <a:rPr lang="zh-CN" altLang="zh-CN" sz="1600" kern="100" dirty="0">
                <a:effectLst/>
                <a:latin typeface="宋体" panose="02010600030101010101" pitchFamily="2" charset="-122"/>
                <a:ea typeface="宋体" panose="02010600030101010101" pitchFamily="2" charset="-122"/>
                <a:cs typeface="Times New Roman" panose="02020603050405020304" pitchFamily="18" charset="0"/>
              </a:rPr>
              <a:t>钳工工具等。</a:t>
            </a:r>
            <a:endPar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731730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15444EE4-2CE1-7E08-CD8E-63341DAEB2F8}"/>
              </a:ext>
            </a:extLst>
          </p:cNvPr>
          <p:cNvSpPr>
            <a:spLocks noChangeArrowheads="1"/>
          </p:cNvSpPr>
          <p:nvPr/>
        </p:nvSpPr>
        <p:spPr bwMode="auto">
          <a:xfrm>
            <a:off x="1132114" y="428328"/>
            <a:ext cx="10740572" cy="4001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3556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55600" algn="l" defTabSz="914400" rtl="0" eaLnBrk="0" fontAlgn="base" latinLnBrk="0" hangingPunct="0">
              <a:lnSpc>
                <a:spcPct val="100000"/>
              </a:lnSpc>
              <a:spcBef>
                <a:spcPct val="0"/>
              </a:spcBef>
              <a:spcAft>
                <a:spcPct val="0"/>
              </a:spcAft>
              <a:buClrTx/>
              <a:buSzTx/>
              <a:buFontTx/>
              <a:buNone/>
              <a:tabLst/>
            </a:pPr>
            <a:r>
              <a:rPr kumimoji="0" lang="zh-CN" altLang="zh-CN" sz="2000" b="1"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二</a:t>
            </a:r>
            <a:r>
              <a:rPr kumimoji="0" lang="zh-CN" altLang="zh-CN" sz="2000" b="1" i="0" u="none" strike="noStrike" cap="none" normalizeH="0" baseline="0" dirty="0" bmk="">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、钢结构的安装</a:t>
            </a:r>
            <a:endParaRPr kumimoji="0" lang="zh-CN" altLang="zh-CN" sz="2000" b="1"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1</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、立柱的制做与安装 </a:t>
            </a:r>
            <a:endParaRPr kumimoji="0" lang="zh-CN" altLang="en-US" b="0" i="0" u="none" strike="noStrike" cap="none" normalizeH="0" baseline="0" dirty="0">
              <a:ln>
                <a:noFill/>
              </a:ln>
              <a:solidFill>
                <a:schemeClr val="tx1"/>
              </a:solidFill>
              <a:effectLst/>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按照图纸技术要求现场制做立柱，立柱型钢不允许两段对接。</a:t>
            </a:r>
            <a:endParaRPr kumimoji="0" lang="zh-CN" altLang="en-US" b="0" i="0" u="none" strike="noStrike" cap="none" normalizeH="0" baseline="0" dirty="0">
              <a:ln>
                <a:noFill/>
              </a:ln>
              <a:solidFill>
                <a:schemeClr val="tx1"/>
              </a:solidFill>
              <a:effectLst/>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b.</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清理立柱基础。</a:t>
            </a:r>
            <a:endParaRPr kumimoji="0" lang="zh-CN" altLang="en-US" b="0" i="0" u="none" strike="noStrike" cap="none" normalizeH="0" baseline="0" dirty="0">
              <a:ln>
                <a:noFill/>
              </a:ln>
              <a:solidFill>
                <a:schemeClr val="tx1"/>
              </a:solidFill>
              <a:effectLst/>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c.</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用桥式起重机起吊立柱并安装、调整、紧定。安装时立柱底板与立柱基础上平面之间允许加调整垫调整，安装后立柱铅垂度偏差应小于</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1/1000,</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全长不应大于</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5mm</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endParaRPr kumimoji="0" lang="zh-CN" altLang="en-US" b="0" i="0" u="none" strike="noStrike" cap="none" normalizeH="0" baseline="0" dirty="0">
              <a:ln>
                <a:noFill/>
              </a:ln>
              <a:solidFill>
                <a:schemeClr val="tx1"/>
              </a:solidFill>
              <a:effectLst/>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d.</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立柱基础二次浇注。</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endParaRPr kumimoji="0" lang="en-US" altLang="zh-CN" b="0" i="0" u="none" strike="noStrike" cap="none" normalizeH="0" baseline="0" dirty="0">
              <a:ln>
                <a:noFill/>
              </a:ln>
              <a:solidFill>
                <a:schemeClr val="tx1"/>
              </a:solidFill>
              <a:effectLst/>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2</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）辅助梁的安装</a:t>
            </a:r>
            <a:endParaRPr kumimoji="0" lang="zh-CN" altLang="en-US" b="0" i="0" u="none" strike="noStrike" cap="none" normalizeH="0" baseline="0" dirty="0">
              <a:ln>
                <a:noFill/>
              </a:ln>
              <a:solidFill>
                <a:schemeClr val="tx1"/>
              </a:solidFill>
              <a:effectLst/>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辅助梁标高根据厂房统一的标高基准点确定。</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endParaRPr kumimoji="0" lang="en-US" altLang="zh-CN" b="0" i="0" u="none" strike="noStrike" cap="none" normalizeH="0" baseline="0" dirty="0">
              <a:ln>
                <a:noFill/>
              </a:ln>
              <a:solidFill>
                <a:schemeClr val="tx1"/>
              </a:solidFill>
              <a:effectLst/>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b.</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按照图纸技术要求现场截取辅助梁的定尺长度</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根据立柱实际位置以现场实测尺寸为准</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并起吊安装到立柱顶端。纵向辅助梁和横向辅助梁的连接多采用插接形式，在回空链跨越轨道处纵向辅助梁和横向辅助梁的连接采用搭接形式。同一跨度内的辅助梁型钢一般不允许两段对接，特殊情况下两段辅助梁对接时必须用加强版等强度对接。</a:t>
            </a:r>
            <a:endPar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endParaRPr>
          </a:p>
          <a:p>
            <a:pPr marL="0" marR="0" lvl="0" indent="355600" algn="l" defTabSz="914400" rtl="0" eaLnBrk="0" fontAlgn="base" latinLnBrk="0" hangingPunct="0">
              <a:lnSpc>
                <a:spcPct val="100000"/>
              </a:lnSpc>
              <a:spcBef>
                <a:spcPct val="0"/>
              </a:spcBef>
              <a:spcAft>
                <a:spcPct val="0"/>
              </a:spcAft>
              <a:buClrTx/>
              <a:buSzTx/>
              <a:buFontTx/>
              <a:buNone/>
              <a:tabLst/>
            </a:pPr>
            <a:endParaRPr kumimoji="0" lang="zh-CN" altLang="en-US" b="0" i="0" u="none" strike="noStrike" cap="none" normalizeH="0" baseline="0" dirty="0">
              <a:ln>
                <a:noFill/>
              </a:ln>
              <a:solidFill>
                <a:schemeClr val="tx1"/>
              </a:solidFill>
              <a:effectLst/>
              <a:latin typeface="Arial" panose="020B0604020202020204" pitchFamily="34" charset="0"/>
            </a:endParaRPr>
          </a:p>
        </p:txBody>
      </p:sp>
      <p:sp>
        <p:nvSpPr>
          <p:cNvPr id="5" name="Rectangle 3">
            <a:extLst>
              <a:ext uri="{FF2B5EF4-FFF2-40B4-BE49-F238E27FC236}">
                <a16:creationId xmlns:a16="http://schemas.microsoft.com/office/drawing/2014/main" id="{A101A9DF-FFA3-40CE-02B7-5F2A075DA862}"/>
              </a:ext>
            </a:extLst>
          </p:cNvPr>
          <p:cNvSpPr>
            <a:spLocks noChangeArrowheads="1"/>
          </p:cNvSpPr>
          <p:nvPr/>
        </p:nvSpPr>
        <p:spPr bwMode="auto">
          <a:xfrm>
            <a:off x="1132114" y="4054963"/>
            <a:ext cx="10885715"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3556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c.</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辅助梁安装的尺寸精度要求： </a:t>
            </a:r>
            <a:endParaRPr kumimoji="0" lang="zh-CN" altLang="en-US" b="0" i="0" u="none" strike="noStrike" cap="none" normalizeH="0" baseline="0" dirty="0">
              <a:ln>
                <a:noFill/>
              </a:ln>
              <a:solidFill>
                <a:schemeClr val="tx1"/>
              </a:solidFill>
              <a:effectLst/>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辅助梁直线度偏差应小于</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1/1000,</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全长不应大于</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8 mm</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endParaRPr kumimoji="0" lang="zh-CN" altLang="en-US" b="0" i="0" u="none" strike="noStrike" cap="none" normalizeH="0" baseline="0" dirty="0">
              <a:ln>
                <a:noFill/>
              </a:ln>
              <a:solidFill>
                <a:schemeClr val="tx1"/>
              </a:solidFill>
              <a:effectLst/>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辅助梁纵向水平度偏差应小于</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1.5/1000,</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全长不应大于</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12 mm</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endParaRPr kumimoji="0" lang="zh-CN" altLang="en-US" b="0" i="0" u="none" strike="noStrike" cap="none" normalizeH="0" baseline="0" dirty="0">
              <a:ln>
                <a:noFill/>
              </a:ln>
              <a:solidFill>
                <a:schemeClr val="tx1"/>
              </a:solidFill>
              <a:effectLst/>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辅助梁中心线与轨道中心线的偏移量不应大于</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5mm</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endParaRPr kumimoji="0" lang="zh-CN" altLang="en-US" b="0" i="0" u="none" strike="noStrike" cap="none" normalizeH="0" baseline="0" dirty="0">
              <a:ln>
                <a:noFill/>
              </a:ln>
              <a:solidFill>
                <a:schemeClr val="tx1"/>
              </a:solidFill>
              <a:effectLst/>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4</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）驱动张紧平台的安装</a:t>
            </a:r>
            <a:endParaRPr kumimoji="0" lang="zh-CN" altLang="en-US" b="0" i="0" u="none" strike="noStrike" cap="none" normalizeH="0" baseline="0" dirty="0">
              <a:ln>
                <a:noFill/>
              </a:ln>
              <a:solidFill>
                <a:schemeClr val="tx1"/>
              </a:solidFill>
              <a:effectLst/>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在驱动张紧平台的纵向辅助梁安装之后架设横向辅助梁，横向辅助梁只能先点焊在纵向辅助梁上，待驱动张紧装置安装调整合适后进一步焊牢固定。</a:t>
            </a:r>
            <a:endParaRPr kumimoji="0" lang="zh-CN" altLang="en-US" b="0" i="0" u="none" strike="noStrike" cap="none" normalizeH="0" baseline="0" dirty="0">
              <a:ln>
                <a:noFill/>
              </a:ln>
              <a:solidFill>
                <a:schemeClr val="tx1"/>
              </a:solidFill>
              <a:effectLst/>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b.</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驱动张紧装置安装调整合适后进一步架设检修平台、栏杆和扶梯。</a:t>
            </a:r>
            <a:endParaRPr kumimoji="0" lang="zh-CN" altLang="en-US" b="0" i="0" u="none" strike="noStrike" cap="none" normalizeH="0" baseline="0" dirty="0">
              <a:ln>
                <a:noFill/>
              </a:ln>
              <a:solidFill>
                <a:schemeClr val="tx1"/>
              </a:solidFill>
              <a:effectLst/>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c.</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驱动张紧平台的水平度偏差应小于</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3/1000,</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全长不应大于</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15 mm</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endParaRPr kumimoji="0" lang="zh-CN" altLang="en-US"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2769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0B6C015-FCAB-BEBF-94BD-D0F61F6FF984}"/>
              </a:ext>
            </a:extLst>
          </p:cNvPr>
          <p:cNvSpPr>
            <a:spLocks noChangeArrowheads="1"/>
          </p:cNvSpPr>
          <p:nvPr/>
        </p:nvSpPr>
        <p:spPr bwMode="auto">
          <a:xfrm>
            <a:off x="885371" y="1100148"/>
            <a:ext cx="10435772" cy="15081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3556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55600" algn="l" defTabSz="914400" rtl="0" eaLnBrk="0" fontAlgn="base" latinLnBrk="0" hangingPunct="0">
              <a:lnSpc>
                <a:spcPct val="100000"/>
              </a:lnSpc>
              <a:spcBef>
                <a:spcPct val="0"/>
              </a:spcBef>
              <a:spcAft>
                <a:spcPct val="0"/>
              </a:spcAft>
              <a:buClrTx/>
              <a:buSzTx/>
              <a:buFontTx/>
              <a:buNone/>
              <a:tabLst/>
            </a:pPr>
            <a:r>
              <a:rPr kumimoji="0" lang="zh-CN" altLang="zh-CN" sz="2000" b="1"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三</a:t>
            </a:r>
            <a:r>
              <a:rPr kumimoji="0" lang="zh-CN" altLang="zh-CN" sz="2000" b="1" i="0" u="none" strike="noStrike" cap="none" normalizeH="0" baseline="0" dirty="0" bmk="">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、气路系统的安装</a:t>
            </a:r>
            <a:endParaRPr kumimoji="0" lang="zh-CN" altLang="zh-CN" sz="2000" b="1"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1</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）气源管径</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3/4",</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接口标高</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4500mm,</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距气源接口</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500mm</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处设置截止阀。</a:t>
            </a:r>
            <a:endParaRPr kumimoji="0" lang="zh-CN" altLang="en-US" b="0" i="0" u="none" strike="noStrike" cap="none" normalizeH="0" baseline="0" dirty="0">
              <a:ln>
                <a:noFill/>
              </a:ln>
              <a:solidFill>
                <a:schemeClr val="tx1"/>
              </a:solidFill>
              <a:effectLst/>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2</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）气路管道用管夹固定在辅助梁上方</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管夹间距</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3~4m</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endParaRPr kumimoji="0" lang="zh-CN" altLang="en-US" b="0" i="0" u="none" strike="noStrike" cap="none" normalizeH="0" baseline="0" dirty="0">
              <a:ln>
                <a:noFill/>
              </a:ln>
              <a:solidFill>
                <a:schemeClr val="tx1"/>
              </a:solidFill>
              <a:effectLst/>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3</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）气路管道安装完毕</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接通气路单元（图</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11</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）前用压缩空气吹除管内异物</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保证管内畅通清洁。气路单元的油雾器内加注</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20</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号润滑油。</a:t>
            </a:r>
            <a:endParaRPr kumimoji="0" lang="zh-CN" altLang="en-US" b="0" i="0" u="none" strike="noStrike" cap="none" normalizeH="0" baseline="0" dirty="0">
              <a:ln>
                <a:noFill/>
              </a:ln>
              <a:solidFill>
                <a:schemeClr val="tx1"/>
              </a:solidFill>
              <a:effectLst/>
              <a:latin typeface="Arial" panose="020B0604020202020204" pitchFamily="34" charset="0"/>
            </a:endParaRPr>
          </a:p>
        </p:txBody>
      </p:sp>
      <p:sp>
        <p:nvSpPr>
          <p:cNvPr id="3" name="Rectangle 3">
            <a:extLst>
              <a:ext uri="{FF2B5EF4-FFF2-40B4-BE49-F238E27FC236}">
                <a16:creationId xmlns:a16="http://schemas.microsoft.com/office/drawing/2014/main" id="{00CD7200-1175-F1EA-4CAA-0A65BCD139B2}"/>
              </a:ext>
            </a:extLst>
          </p:cNvPr>
          <p:cNvSpPr>
            <a:spLocks noChangeArrowheads="1"/>
          </p:cNvSpPr>
          <p:nvPr/>
        </p:nvSpPr>
        <p:spPr bwMode="auto">
          <a:xfrm>
            <a:off x="2277979" y="3025784"/>
            <a:ext cx="144055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graphicFrame>
        <p:nvGraphicFramePr>
          <p:cNvPr id="4" name="对象 3">
            <a:extLst>
              <a:ext uri="{FF2B5EF4-FFF2-40B4-BE49-F238E27FC236}">
                <a16:creationId xmlns:a16="http://schemas.microsoft.com/office/drawing/2014/main" id="{D698112B-536D-1369-DF53-5FE4BFAA5482}"/>
              </a:ext>
            </a:extLst>
          </p:cNvPr>
          <p:cNvGraphicFramePr>
            <a:graphicFrameLocks noChangeAspect="1"/>
          </p:cNvGraphicFramePr>
          <p:nvPr>
            <p:extLst>
              <p:ext uri="{D42A27DB-BD31-4B8C-83A1-F6EECF244321}">
                <p14:modId xmlns:p14="http://schemas.microsoft.com/office/powerpoint/2010/main" val="1100268570"/>
              </p:ext>
            </p:extLst>
          </p:nvPr>
        </p:nvGraphicFramePr>
        <p:xfrm>
          <a:off x="2277979" y="2402645"/>
          <a:ext cx="6550831" cy="3355207"/>
        </p:xfrm>
        <a:graphic>
          <a:graphicData uri="http://schemas.openxmlformats.org/presentationml/2006/ole">
            <mc:AlternateContent xmlns:mc="http://schemas.openxmlformats.org/markup-compatibility/2006">
              <mc:Choice xmlns:v="urn:schemas-microsoft-com:vml" Requires="v">
                <p:oleObj name="AutoCAD Drawing" r:id="rId2" imgW="11201400" imgH="6981825" progId="AutoCAD.Drawing.23">
                  <p:embed/>
                </p:oleObj>
              </mc:Choice>
              <mc:Fallback>
                <p:oleObj name="AutoCAD Drawing" r:id="rId2" imgW="11201400" imgH="6981825" progId="AutoCAD.Drawing.23">
                  <p:embed/>
                  <p:pic>
                    <p:nvPicPr>
                      <p:cNvPr id="0" name="Object 2"/>
                      <p:cNvPicPr>
                        <a:picLocks noChangeAspect="1" noChangeArrowheads="1"/>
                      </p:cNvPicPr>
                      <p:nvPr/>
                    </p:nvPicPr>
                    <p:blipFill>
                      <a:blip r:embed="rId3">
                        <a:lum bright="-100000"/>
                        <a:extLst>
                          <a:ext uri="{28A0092B-C50C-407E-A947-70E740481C1C}">
                            <a14:useLocalDpi xmlns:a14="http://schemas.microsoft.com/office/drawing/2010/main" val="0"/>
                          </a:ext>
                        </a:extLst>
                      </a:blip>
                      <a:srcRect/>
                      <a:stretch>
                        <a:fillRect/>
                      </a:stretch>
                    </p:blipFill>
                    <p:spPr bwMode="auto">
                      <a:xfrm>
                        <a:off x="2277979" y="2402645"/>
                        <a:ext cx="6550831" cy="3355207"/>
                      </a:xfrm>
                      <a:prstGeom prst="rect">
                        <a:avLst/>
                      </a:prstGeom>
                      <a:noFill/>
                    </p:spPr>
                  </p:pic>
                </p:oleObj>
              </mc:Fallback>
            </mc:AlternateContent>
          </a:graphicData>
        </a:graphic>
      </p:graphicFrame>
      <p:sp>
        <p:nvSpPr>
          <p:cNvPr id="6" name="文本框 5">
            <a:extLst>
              <a:ext uri="{FF2B5EF4-FFF2-40B4-BE49-F238E27FC236}">
                <a16:creationId xmlns:a16="http://schemas.microsoft.com/office/drawing/2014/main" id="{6829D2DA-4FD1-E849-80A5-655B4D1B3D7B}"/>
              </a:ext>
            </a:extLst>
          </p:cNvPr>
          <p:cNvSpPr txBox="1"/>
          <p:nvPr/>
        </p:nvSpPr>
        <p:spPr>
          <a:xfrm>
            <a:off x="1074820" y="5502900"/>
            <a:ext cx="9801727" cy="692305"/>
          </a:xfrm>
          <a:prstGeom prst="rect">
            <a:avLst/>
          </a:prstGeom>
          <a:noFill/>
        </p:spPr>
        <p:txBody>
          <a:bodyPr wrap="square">
            <a:spAutoFit/>
          </a:bodyPr>
          <a:lstStyle/>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4</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）气路接通后</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手动操作气缸动作若干次</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直至气缸动作平稳无抖动无卡阻为止。</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5</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）气路系统安装结束严格检查各接头及气路单元有无漏气现象及管道有无振动现象。</a:t>
            </a:r>
          </a:p>
        </p:txBody>
      </p:sp>
    </p:spTree>
    <p:extLst>
      <p:ext uri="{BB962C8B-B14F-4D97-AF65-F5344CB8AC3E}">
        <p14:creationId xmlns:p14="http://schemas.microsoft.com/office/powerpoint/2010/main" val="3539973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1CCF9887-1BC5-5A05-F11A-28E0ADB1838E}"/>
              </a:ext>
            </a:extLst>
          </p:cNvPr>
          <p:cNvSpPr txBox="1"/>
          <p:nvPr/>
        </p:nvSpPr>
        <p:spPr>
          <a:xfrm>
            <a:off x="1456528" y="1329084"/>
            <a:ext cx="10475495" cy="3577711"/>
          </a:xfrm>
          <a:prstGeom prst="rect">
            <a:avLst/>
          </a:prstGeom>
          <a:noFill/>
        </p:spPr>
        <p:txBody>
          <a:bodyPr wrap="square">
            <a:spAutoFit/>
          </a:bodyPr>
          <a:lstStyle/>
          <a:p>
            <a:pPr algn="just">
              <a:lnSpc>
                <a:spcPts val="2500"/>
              </a:lnSpc>
            </a:pPr>
            <a:r>
              <a:rPr lang="zh-CN" altLang="zh-CN" sz="2000" b="1" kern="100" dirty="0">
                <a:effectLst/>
                <a:latin typeface="宋体" panose="02010600030101010101" pitchFamily="2" charset="-122"/>
                <a:ea typeface="宋体" panose="02010600030101010101" pitchFamily="2" charset="-122"/>
                <a:cs typeface="Times New Roman" panose="02020603050405020304" pitchFamily="18" charset="0"/>
              </a:rPr>
              <a:t>四、辅助设备的安装</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1</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）辅助设备安装前的准备工作</a:t>
            </a:r>
          </a:p>
          <a:p>
            <a:pPr indent="355600" algn="just">
              <a:lnSpc>
                <a:spcPts val="2500"/>
              </a:lnSpc>
            </a:pP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辅助设备安装前必须先组装好一套运动部件，并将运动附件装入后，放到准备安装辅助设备的操作工位。</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2</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）、辅助设备安装</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 </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非操作工位辅助设备的安装按图布置图执行，线路布置图中标示的定位尺寸是指工作面尺寸。</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b.</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辅助设备安装前应将放置位置周边处理后。</a:t>
            </a:r>
            <a:endPar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endParaRPr>
          </a:p>
          <a:p>
            <a:pPr algn="just">
              <a:lnSpc>
                <a:spcPts val="2500"/>
              </a:lnSpc>
            </a:pPr>
            <a:r>
              <a:rPr lang="zh-CN" altLang="zh-CN" sz="1800" b="1" kern="100" dirty="0">
                <a:effectLst/>
                <a:latin typeface="宋体" panose="02010600030101010101" pitchFamily="2" charset="-122"/>
                <a:ea typeface="宋体" panose="02010600030101010101" pitchFamily="2" charset="-122"/>
                <a:cs typeface="Times New Roman" panose="02020603050405020304" pitchFamily="18" charset="0"/>
              </a:rPr>
              <a:t>五、运动部件的安装</a:t>
            </a:r>
          </a:p>
          <a:p>
            <a:pPr indent="355600" algn="just">
              <a:lnSpc>
                <a:spcPts val="2500"/>
              </a:lnSpc>
            </a:pP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运动部件的安装需要注意是否根其他位置的部件有干涉。先检查安装环境后执行安装步骤。安装是需要比对安装图结合部件本体形状晶星安装。做到有步骤、有计划的安装。</a:t>
            </a:r>
          </a:p>
          <a:p>
            <a:pPr indent="355600" algn="just">
              <a:lnSpc>
                <a:spcPts val="2500"/>
              </a:lnSpc>
            </a:pPr>
            <a:endPar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4161316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B5A5F21-056C-B458-FAE9-B3DC9D174312}"/>
              </a:ext>
            </a:extLst>
          </p:cNvPr>
          <p:cNvSpPr>
            <a:spLocks noChangeArrowheads="1"/>
          </p:cNvSpPr>
          <p:nvPr/>
        </p:nvSpPr>
        <p:spPr bwMode="auto">
          <a:xfrm>
            <a:off x="1445206" y="1049103"/>
            <a:ext cx="9903168" cy="4001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3048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04800" algn="l" defTabSz="914400" rtl="0" eaLnBrk="0" fontAlgn="base" latinLnBrk="0" hangingPunct="0">
              <a:lnSpc>
                <a:spcPct val="100000"/>
              </a:lnSpc>
              <a:spcBef>
                <a:spcPct val="0"/>
              </a:spcBef>
              <a:spcAft>
                <a:spcPct val="0"/>
              </a:spcAft>
              <a:buClrTx/>
              <a:buSzTx/>
              <a:buFontTx/>
              <a:buNone/>
              <a:tabLst/>
            </a:pPr>
            <a:r>
              <a:rPr kumimoji="0" lang="zh-CN" altLang="zh-CN" sz="2000" b="1"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六</a:t>
            </a:r>
            <a:r>
              <a:rPr kumimoji="0" lang="zh-CN" altLang="zh-CN" sz="2000" b="1" i="0" u="none" strike="noStrike" cap="none" normalizeH="0" baseline="0" dirty="0" bmk="">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、系统单个部件的性能检查及单体调试</a:t>
            </a:r>
            <a:endParaRPr kumimoji="0" lang="zh-CN" altLang="zh-CN" sz="2000" b="1"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endParaRPr>
          </a:p>
          <a:p>
            <a:pPr marL="0" marR="0" lvl="0" indent="30480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1</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、驱动装置的单体调试 </a:t>
            </a:r>
            <a:endParaRPr kumimoji="0" lang="zh-CN" altLang="en-US" b="0" i="0" u="none" strike="noStrike" cap="none" normalizeH="0" baseline="0" dirty="0">
              <a:ln>
                <a:noFill/>
              </a:ln>
              <a:solidFill>
                <a:schemeClr val="tx1"/>
              </a:solidFill>
              <a:effectLst/>
            </a:endParaRPr>
          </a:p>
          <a:p>
            <a:pPr marL="0" marR="0" lvl="0" indent="30480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在减速器的齿轮箱内按油标指示油位加注</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70~120</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号工业齿轮油。在套筒滚子链及支撑轨上滴注少量的</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HJ-50</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机械油。</a:t>
            </a:r>
            <a:endParaRPr kumimoji="0" lang="zh-CN" altLang="en-US" b="0" i="0" u="none" strike="noStrike" cap="none" normalizeH="0" baseline="0" dirty="0">
              <a:ln>
                <a:noFill/>
              </a:ln>
              <a:solidFill>
                <a:schemeClr val="tx1"/>
              </a:solidFill>
              <a:effectLst/>
            </a:endParaRPr>
          </a:p>
          <a:p>
            <a:pPr marL="0" marR="0" lvl="0" indent="30480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b.</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检查驱动链轮、从动链轮及支撑轨的水平度。</a:t>
            </a:r>
            <a:endParaRPr kumimoji="0" lang="zh-CN" altLang="en-US" b="0" i="0" u="none" strike="noStrike" cap="none" normalizeH="0" baseline="0" dirty="0">
              <a:ln>
                <a:noFill/>
              </a:ln>
              <a:solidFill>
                <a:schemeClr val="tx1"/>
              </a:solidFill>
              <a:effectLst/>
            </a:endParaRPr>
          </a:p>
          <a:p>
            <a:pPr marL="0" marR="0" lvl="0" indent="30480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c.</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调整驱动装置的切换机构，使两</a:t>
            </a:r>
            <a:r>
              <a:rPr kumimoji="0" lang="zh-CN" altLang="en-US"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台驱动装置均处于备用状态。</a:t>
            </a:r>
            <a:endParaRPr kumimoji="0" lang="zh-CN" altLang="en-US" b="0" i="0" u="none" strike="noStrike" cap="none" normalizeH="0" baseline="0" dirty="0">
              <a:ln>
                <a:noFill/>
              </a:ln>
              <a:solidFill>
                <a:schemeClr val="tx1"/>
              </a:solidFill>
              <a:effectLst/>
            </a:endParaRPr>
          </a:p>
          <a:p>
            <a:pPr marL="0" marR="0" lvl="0" indent="304800" algn="l" defTabSz="914400" rtl="0" eaLnBrk="0" fontAlgn="base" latinLnBrk="0" hangingPunct="0">
              <a:lnSpc>
                <a:spcPct val="100000"/>
              </a:lnSpc>
              <a:spcBef>
                <a:spcPct val="0"/>
              </a:spcBef>
              <a:spcAft>
                <a:spcPct val="0"/>
              </a:spcAft>
              <a:buClrTx/>
              <a:buSzTx/>
              <a:buFontTx/>
              <a:buNone/>
              <a:tabLst/>
            </a:pP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调整驱动装置的过载保护弹簧长度，压缩后弹簧长度为</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350mm</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endParaRPr kumimoji="0" lang="zh-CN" altLang="en-US" b="0" i="0" u="none" strike="noStrike" cap="none" normalizeH="0" baseline="0" dirty="0">
              <a:ln>
                <a:noFill/>
              </a:ln>
              <a:solidFill>
                <a:schemeClr val="tx1"/>
              </a:solidFill>
              <a:effectLst/>
            </a:endParaRPr>
          </a:p>
          <a:p>
            <a:pPr marL="0" marR="0" lvl="0" indent="304800" algn="l" defTabSz="914400" rtl="0" eaLnBrk="0" fontAlgn="base" latinLnBrk="0" hangingPunct="0">
              <a:lnSpc>
                <a:spcPct val="100000"/>
              </a:lnSpc>
              <a:spcBef>
                <a:spcPct val="0"/>
              </a:spcBef>
              <a:spcAft>
                <a:spcPct val="0"/>
              </a:spcAft>
              <a:buClrTx/>
              <a:buSzTx/>
              <a:buFontTx/>
              <a:buNone/>
              <a:tabLst/>
            </a:pP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调整驱动装置的过载保护开关，使之与浮动架的接触面可靠啮合。</a:t>
            </a:r>
            <a:endParaRPr kumimoji="0" lang="zh-CN" altLang="en-US" b="0" i="0" u="none" strike="noStrike" cap="none" normalizeH="0" baseline="0" dirty="0">
              <a:ln>
                <a:noFill/>
              </a:ln>
              <a:solidFill>
                <a:schemeClr val="tx1"/>
              </a:solidFill>
              <a:effectLst/>
            </a:endParaRPr>
          </a:p>
          <a:p>
            <a:pPr marL="0" marR="0" lvl="0" indent="30480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d.</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驱动装置调整完成后</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 </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接通电源进行空负荷试验</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时间不少于</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2</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小时</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减速器应运转正常。</a:t>
            </a:r>
            <a:endParaRPr kumimoji="0" lang="zh-CN" altLang="en-US" b="0" i="0" u="none" strike="noStrike" cap="none" normalizeH="0" baseline="0" dirty="0">
              <a:ln>
                <a:noFill/>
              </a:ln>
              <a:solidFill>
                <a:schemeClr val="tx1"/>
              </a:solidFill>
              <a:effectLst/>
            </a:endParaRPr>
          </a:p>
          <a:p>
            <a:pPr marL="0" marR="0" lvl="0" indent="30480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e.</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调整驱动装置的切换机构，使一台驱动装置的驱动爪进入啮合状态，驱动爪端面与直线滚子组滚子表面之间的运动间隙</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3.2mm</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endParaRPr kumimoji="0" lang="zh-CN" altLang="en-US" b="0" i="0" u="none" strike="noStrike" cap="none" normalizeH="0" baseline="0" dirty="0">
              <a:ln>
                <a:noFill/>
              </a:ln>
              <a:solidFill>
                <a:schemeClr val="tx1"/>
              </a:solidFill>
              <a:effectLst/>
            </a:endParaRPr>
          </a:p>
          <a:p>
            <a:pPr marL="0" marR="0" lvl="0" indent="30480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f.</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沿线路走向全线检查整条牵引链</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此时全线无车组吊具</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endParaRPr kumimoji="0" lang="zh-CN" altLang="en-US" b="0" i="0" u="none" strike="noStrike" cap="none" normalizeH="0" baseline="0" dirty="0">
              <a:ln>
                <a:noFill/>
              </a:ln>
              <a:solidFill>
                <a:schemeClr val="tx1"/>
              </a:solidFill>
              <a:effectLst/>
            </a:endParaRPr>
          </a:p>
          <a:p>
            <a:pPr marL="0" marR="0" lvl="0" indent="30480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g.</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接通电源，点动试车后连续运行</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24</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小时。并随时检查驱动链的驱动爪与牵引链的啮合状况及运动平稳性，观察有无卡阻及异常声响。</a:t>
            </a:r>
            <a:endParaRPr kumimoji="0" lang="zh-CN" altLang="en-US"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05318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9D583CA9-7E7E-B3E3-20FD-57D382D3BFDD}"/>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3" name="对象 2">
            <a:extLst>
              <a:ext uri="{FF2B5EF4-FFF2-40B4-BE49-F238E27FC236}">
                <a16:creationId xmlns:a16="http://schemas.microsoft.com/office/drawing/2014/main" id="{AE18D532-BAAB-8E5B-F52E-8B33A48B8758}"/>
              </a:ext>
            </a:extLst>
          </p:cNvPr>
          <p:cNvGraphicFramePr>
            <a:graphicFrameLocks noChangeAspect="1"/>
          </p:cNvGraphicFramePr>
          <p:nvPr>
            <p:extLst>
              <p:ext uri="{D42A27DB-BD31-4B8C-83A1-F6EECF244321}">
                <p14:modId xmlns:p14="http://schemas.microsoft.com/office/powerpoint/2010/main" val="2762574210"/>
              </p:ext>
            </p:extLst>
          </p:nvPr>
        </p:nvGraphicFramePr>
        <p:xfrm>
          <a:off x="2566737" y="320842"/>
          <a:ext cx="6096000" cy="3278994"/>
        </p:xfrm>
        <a:graphic>
          <a:graphicData uri="http://schemas.openxmlformats.org/presentationml/2006/ole">
            <mc:AlternateContent xmlns:mc="http://schemas.openxmlformats.org/markup-compatibility/2006">
              <mc:Choice xmlns:v="urn:schemas-microsoft-com:vml" Requires="v">
                <p:oleObj name="AutoCAD Drawing" r:id="rId2" imgW="11201400" imgH="6981825" progId="AutoCAD.Drawing.23">
                  <p:embed/>
                </p:oleObj>
              </mc:Choice>
              <mc:Fallback>
                <p:oleObj name="AutoCAD Drawing" r:id="rId2" imgW="11201400" imgH="6981825" progId="AutoCAD.Drawing.23">
                  <p:embed/>
                  <p:pic>
                    <p:nvPicPr>
                      <p:cNvPr id="0" name="Object 1"/>
                      <p:cNvPicPr>
                        <a:picLocks noChangeAspect="1" noChangeArrowheads="1"/>
                      </p:cNvPicPr>
                      <p:nvPr/>
                    </p:nvPicPr>
                    <p:blipFill>
                      <a:blip r:embed="rId3">
                        <a:lum bright="-100000"/>
                        <a:extLst>
                          <a:ext uri="{28A0092B-C50C-407E-A947-70E740481C1C}">
                            <a14:useLocalDpi xmlns:a14="http://schemas.microsoft.com/office/drawing/2010/main" val="0"/>
                          </a:ext>
                        </a:extLst>
                      </a:blip>
                      <a:srcRect/>
                      <a:stretch>
                        <a:fillRect/>
                      </a:stretch>
                    </p:blipFill>
                    <p:spPr bwMode="auto">
                      <a:xfrm>
                        <a:off x="2566737" y="320842"/>
                        <a:ext cx="6096000" cy="3278994"/>
                      </a:xfrm>
                      <a:prstGeom prst="rect">
                        <a:avLst/>
                      </a:prstGeom>
                      <a:noFill/>
                    </p:spPr>
                  </p:pic>
                </p:oleObj>
              </mc:Fallback>
            </mc:AlternateContent>
          </a:graphicData>
        </a:graphic>
      </p:graphicFrame>
      <p:sp>
        <p:nvSpPr>
          <p:cNvPr id="5" name="文本框 4">
            <a:extLst>
              <a:ext uri="{FF2B5EF4-FFF2-40B4-BE49-F238E27FC236}">
                <a16:creationId xmlns:a16="http://schemas.microsoft.com/office/drawing/2014/main" id="{CFBA60F2-C40B-BE39-9070-16DF81D36954}"/>
              </a:ext>
            </a:extLst>
          </p:cNvPr>
          <p:cNvSpPr txBox="1"/>
          <p:nvPr/>
        </p:nvSpPr>
        <p:spPr>
          <a:xfrm>
            <a:off x="2566737" y="3809738"/>
            <a:ext cx="6096000" cy="527452"/>
          </a:xfrm>
          <a:prstGeom prst="rect">
            <a:avLst/>
          </a:prstGeom>
          <a:noFill/>
        </p:spPr>
        <p:txBody>
          <a:bodyPr wrap="square">
            <a:spAutoFit/>
          </a:bodyPr>
          <a:lstStyle/>
          <a:p>
            <a:pPr indent="304800" algn="ctr" fontAlgn="b">
              <a:lnSpc>
                <a:spcPct val="200000"/>
              </a:lnSpc>
            </a:pP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图</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12  </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驱动链的调整</a:t>
            </a:r>
            <a:endPar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endParaRPr>
          </a:p>
        </p:txBody>
      </p:sp>
      <p:sp>
        <p:nvSpPr>
          <p:cNvPr id="6" name="Rectangle 3">
            <a:extLst>
              <a:ext uri="{FF2B5EF4-FFF2-40B4-BE49-F238E27FC236}">
                <a16:creationId xmlns:a16="http://schemas.microsoft.com/office/drawing/2014/main" id="{11E70CA7-18AF-C896-B194-B34C564DCEFB}"/>
              </a:ext>
            </a:extLst>
          </p:cNvPr>
          <p:cNvSpPr>
            <a:spLocks noChangeArrowheads="1"/>
          </p:cNvSpPr>
          <p:nvPr/>
        </p:nvSpPr>
        <p:spPr bwMode="auto">
          <a:xfrm>
            <a:off x="1379622" y="4547092"/>
            <a:ext cx="10331116"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3556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2</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、张紧装置的单体调试</a:t>
            </a:r>
            <a:endParaRPr kumimoji="0" lang="zh-CN" altLang="en-US" b="0" i="0" u="none" strike="noStrike" cap="none" normalizeH="0" baseline="0" dirty="0">
              <a:ln>
                <a:noFill/>
              </a:ln>
              <a:solidFill>
                <a:schemeClr val="tx1"/>
              </a:solidFill>
              <a:effectLst/>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 </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张紧装置的单体调试与驱动装置的单体调试同时进行。</a:t>
            </a:r>
            <a:endParaRPr kumimoji="0" lang="zh-CN" altLang="en-US" b="0" i="0" u="none" strike="noStrike" cap="none" normalizeH="0" baseline="0" dirty="0">
              <a:ln>
                <a:noFill/>
              </a:ln>
              <a:solidFill>
                <a:schemeClr val="tx1"/>
              </a:solidFill>
              <a:effectLst/>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b. </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检查张紧装置伸缩轨的实际伸出长度，伸缩轨的实际伸出长度应不大于张紧行程</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900mm</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的</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1/2</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endParaRPr kumimoji="0" lang="zh-CN" altLang="en-US" b="0" i="0" u="none" strike="noStrike" cap="none" normalizeH="0" baseline="0" dirty="0">
              <a:ln>
                <a:noFill/>
              </a:ln>
              <a:solidFill>
                <a:schemeClr val="tx1"/>
              </a:solidFill>
              <a:effectLst/>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c. </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检查张紧装置浮动架的浮动状况，观察有无卡阻及异常声响。</a:t>
            </a:r>
            <a:endParaRPr kumimoji="0" lang="zh-CN" altLang="en-US" b="0" i="0" u="none" strike="noStrike" cap="none" normalizeH="0" baseline="0" dirty="0">
              <a:ln>
                <a:noFill/>
              </a:ln>
              <a:solidFill>
                <a:schemeClr val="tx1"/>
              </a:solidFill>
              <a:effectLst/>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d. </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检查张紧装置气缸和气路单元的管路连接状况，观察有无漏气现象。</a:t>
            </a:r>
            <a:endParaRPr kumimoji="0" lang="zh-CN" altLang="en-US" b="0" i="0" u="none" strike="noStrike" cap="none" normalizeH="0" baseline="0" dirty="0">
              <a:ln>
                <a:noFill/>
              </a:ln>
              <a:solidFill>
                <a:schemeClr val="tx1"/>
              </a:solidFill>
              <a:effectLst/>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e. </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检查张紧装置检测开关位置是否正确。</a:t>
            </a:r>
            <a:endParaRPr kumimoji="0" lang="zh-CN" altLang="en-US"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656287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1753B9D-0846-298A-41F8-81819E32B223}"/>
              </a:ext>
            </a:extLst>
          </p:cNvPr>
          <p:cNvSpPr>
            <a:spLocks noChangeArrowheads="1"/>
          </p:cNvSpPr>
          <p:nvPr/>
        </p:nvSpPr>
        <p:spPr bwMode="auto">
          <a:xfrm>
            <a:off x="1442196" y="1206470"/>
            <a:ext cx="10032627"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3556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55600" algn="l" defTabSz="914400" rtl="0" eaLnBrk="0" fontAlgn="base" latinLnBrk="0" hangingPunct="0">
              <a:lnSpc>
                <a:spcPct val="100000"/>
              </a:lnSpc>
              <a:spcBef>
                <a:spcPct val="0"/>
              </a:spcBef>
              <a:spcAft>
                <a:spcPct val="0"/>
              </a:spcAft>
              <a:buClrTx/>
              <a:buSzTx/>
              <a:buFontTx/>
              <a:buNone/>
              <a:tabLst/>
            </a:pPr>
            <a:r>
              <a:rPr kumimoji="0" lang="zh-CN" altLang="zh-CN" sz="2000" b="1"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七</a:t>
            </a:r>
            <a:r>
              <a:rPr kumimoji="0" lang="zh-CN" altLang="zh-CN" sz="2000" b="1" i="0" u="none" strike="noStrike" cap="none" normalizeH="0" baseline="0" dirty="0" bmk="">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、电控系统的安装</a:t>
            </a:r>
            <a:endParaRPr kumimoji="0" lang="zh-CN" altLang="zh-CN" sz="2000" b="1"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1</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、安装概述</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 </a:t>
            </a:r>
            <a:endParaRPr kumimoji="0" lang="en-US" altLang="zh-CN" b="0" i="0" u="none" strike="noStrike" cap="none" normalizeH="0" baseline="0" dirty="0">
              <a:ln>
                <a:noFill/>
              </a:ln>
              <a:solidFill>
                <a:schemeClr val="tx1"/>
              </a:solidFill>
              <a:effectLst/>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 </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、电气控制主体选用西门子公司生产的可编程控制器控制，即主机</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CPU 6ES7-315-2DP</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，并采用</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ET200M</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分布式</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I/O</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形式，电气系统硬件构成包括主控柜、现场</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I/O</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柜、工位操作盒、发号器、执行元件电磁阀线圈等其他设备，以及为连接它们的而敷设的线槽线管和电缆导线等元件。</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endParaRPr kumimoji="0" lang="en-US" altLang="zh-CN" b="0" i="0" u="none" strike="noStrike" cap="none" normalizeH="0" baseline="0" dirty="0">
              <a:ln>
                <a:noFill/>
              </a:ln>
              <a:solidFill>
                <a:schemeClr val="tx1"/>
              </a:solidFill>
              <a:effectLst/>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b</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、安装前应详细查阅电气原理图及有关的其它电路图。</a:t>
            </a:r>
            <a:endParaRPr kumimoji="0" lang="zh-CN" altLang="en-US" b="0" i="0" u="none" strike="noStrike" cap="none" normalizeH="0" baseline="0" dirty="0">
              <a:ln>
                <a:noFill/>
              </a:ln>
              <a:solidFill>
                <a:schemeClr val="tx1"/>
              </a:solidFill>
              <a:effectLst/>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2</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 主控的安装</a:t>
            </a:r>
            <a:endParaRPr kumimoji="0" lang="zh-CN" altLang="en-US" b="0" i="0" u="none" strike="noStrike" cap="none" normalizeH="0" baseline="0" dirty="0">
              <a:ln>
                <a:noFill/>
              </a:ln>
              <a:solidFill>
                <a:schemeClr val="tx1"/>
              </a:solidFill>
              <a:effectLst/>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、首先进行主控的安装，主控安装在电控室内。主控其尺寸为宽</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1600mmX</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高</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1800mmX</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厚</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500mm</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外加</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200mm</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高底座。通过安装螺钉安装在电控室预留的安装底板上。电控室内有甲方提供的动力电源</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通过动力电缆连接到动力控制柜的断路器上。</a:t>
            </a:r>
            <a:endParaRPr kumimoji="0" lang="zh-CN" altLang="en-US" b="0" i="0" u="none" strike="noStrike" cap="none" normalizeH="0" baseline="0" dirty="0">
              <a:ln>
                <a:noFill/>
              </a:ln>
              <a:solidFill>
                <a:schemeClr val="tx1"/>
              </a:solidFill>
              <a:effectLst/>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b. </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上位机监控部分连同桌椅也安放在电控室内。</a:t>
            </a:r>
            <a:endParaRPr kumimoji="0" lang="zh-CN" altLang="en-US" b="0" i="0" u="none" strike="noStrike" cap="none" normalizeH="0" baseline="0" dirty="0">
              <a:ln>
                <a:noFill/>
              </a:ln>
              <a:solidFill>
                <a:schemeClr val="tx1"/>
              </a:solidFill>
              <a:effectLst/>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3</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、外部</a:t>
            </a:r>
            <a:r>
              <a:rPr kumimoji="0" lang="zh-CN" altLang="en-US"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Ｉ／Ｏ</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电控柜的安装</a:t>
            </a:r>
            <a:endParaRPr kumimoji="0" lang="zh-CN" altLang="en-US" b="0" i="0" u="none" strike="noStrike" cap="none" normalizeH="0" baseline="0" dirty="0">
              <a:ln>
                <a:noFill/>
              </a:ln>
              <a:solidFill>
                <a:schemeClr val="tx1"/>
              </a:solidFill>
              <a:effectLst/>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由</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PLC</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控制系统网络配置图可知</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系统外部由几个</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I/O</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电控柜组成，它们的位置可通过电气平面布置图分成的区域中所给的位置而定。所有</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I/O</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电控柜的外形尺寸为宽</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800mmX</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高</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1600mmX</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厚</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500mm</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外加</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200mm</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高底座。通过膨胀螺钉固定在混凝土地面上。</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I/O</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电控柜应安装在指定位置立柱附近。</a:t>
            </a:r>
            <a:endParaRPr kumimoji="0" lang="zh-CN" altLang="en-US"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0321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E9F670A-0D53-21E8-D879-4D96F2B68EE6}"/>
              </a:ext>
            </a:extLst>
          </p:cNvPr>
          <p:cNvSpPr>
            <a:spLocks noChangeArrowheads="1"/>
          </p:cNvSpPr>
          <p:nvPr/>
        </p:nvSpPr>
        <p:spPr bwMode="auto">
          <a:xfrm>
            <a:off x="1233714" y="496407"/>
            <a:ext cx="10551886" cy="61119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3048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4</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、外部线槽线管的安装</a:t>
            </a:r>
            <a:endParaRPr kumimoji="0" lang="zh-CN" altLang="en-US" b="0" i="0" u="none" strike="noStrike" cap="none" normalizeH="0" baseline="0" dirty="0">
              <a:ln>
                <a:noFill/>
              </a:ln>
              <a:solidFill>
                <a:schemeClr val="tx1"/>
              </a:solidFill>
              <a:effectLst/>
            </a:endParaRPr>
          </a:p>
          <a:p>
            <a:pPr marL="0" marR="0" lvl="0" indent="304800" algn="l" defTabSz="914400" rtl="0" eaLnBrk="0" fontAlgn="base" latinLnBrk="0" hangingPunct="0">
              <a:lnSpc>
                <a:spcPct val="100000"/>
              </a:lnSpc>
              <a:spcBef>
                <a:spcPct val="0"/>
              </a:spcBef>
              <a:spcAft>
                <a:spcPct val="0"/>
              </a:spcAft>
              <a:buClrTx/>
              <a:buSzTx/>
              <a:buFontTx/>
              <a:buNone/>
              <a:tabLst/>
            </a:pP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安装前先查阅外部线槽布置图，线槽分动力线槽、控制线槽两部分。安装时应分别按外部线槽布置图所提供的走向，沿轨道走向设立角钢支架进行敷设安装固定。所有线槽线管连接处均要用导线短接连接一体，并进行接地处理。</a:t>
            </a:r>
            <a:endParaRPr kumimoji="0" lang="zh-CN" altLang="en-US" b="0" i="0" u="none" strike="noStrike" cap="none" normalizeH="0" baseline="0" dirty="0">
              <a:ln>
                <a:noFill/>
              </a:ln>
              <a:solidFill>
                <a:schemeClr val="tx1"/>
              </a:solidFill>
              <a:effectLst/>
            </a:endParaRPr>
          </a:p>
          <a:p>
            <a:pPr marL="0" marR="0" lvl="0" indent="30480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、动力线用</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50mmX50mm</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线槽</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源头从动力控制柜开始到各分区远程控制柜及传动站。动力线槽内有传动电机电缆和各</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I/O</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电柜交流</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230V</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供电电源。</a:t>
            </a:r>
            <a:endParaRPr kumimoji="0" lang="zh-CN" altLang="en-US" b="0" i="0" u="none" strike="noStrike" cap="none" normalizeH="0" baseline="0" dirty="0">
              <a:ln>
                <a:noFill/>
              </a:ln>
              <a:solidFill>
                <a:schemeClr val="tx1"/>
              </a:solidFill>
              <a:effectLst/>
            </a:endParaRPr>
          </a:p>
          <a:p>
            <a:pPr marL="0" marR="0" lvl="0" indent="30480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b</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、控制线用</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150mmX75mm</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线槽及</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50mmX50mm</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两种线槽</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 </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源头从主控柜开始到各分区</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I/O</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电柜。控制线槽内有现场</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I/O</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直流</a:t>
            </a:r>
            <a:r>
              <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24V</a:t>
            </a:r>
            <a:r>
              <a:rPr kumimoji="0" lang="zh-CN" altLang="en-US"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输入输出信号电缆和西门子总线电缆。</a:t>
            </a:r>
            <a:endParaRPr kumimoji="0" lang="en-US"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endParaRPr>
          </a:p>
          <a:p>
            <a:pPr indent="304800" algn="just">
              <a:lnSpc>
                <a:spcPts val="2500"/>
              </a:lnSpc>
            </a:pPr>
            <a:r>
              <a:rPr lang="en-US" altLang="zh-CN" kern="100" dirty="0">
                <a:effectLst/>
                <a:latin typeface="宋体" panose="02010600030101010101" pitchFamily="2" charset="-122"/>
                <a:ea typeface="宋体" panose="02010600030101010101" pitchFamily="2" charset="-122"/>
                <a:cs typeface="Times New Roman" panose="02020603050405020304" pitchFamily="18" charset="0"/>
              </a:rPr>
              <a:t>5</a:t>
            </a:r>
            <a:r>
              <a:rPr lang="zh-CN" altLang="zh-CN" kern="100" dirty="0">
                <a:effectLst/>
                <a:latin typeface="宋体" panose="02010600030101010101" pitchFamily="2" charset="-122"/>
                <a:ea typeface="宋体" panose="02010600030101010101" pitchFamily="2" charset="-122"/>
                <a:cs typeface="Times New Roman" panose="02020603050405020304" pitchFamily="18" charset="0"/>
              </a:rPr>
              <a:t>、外部电缆的安装</a:t>
            </a:r>
          </a:p>
          <a:p>
            <a:pPr indent="304800" algn="just">
              <a:lnSpc>
                <a:spcPts val="2500"/>
              </a:lnSpc>
            </a:pPr>
            <a:r>
              <a:rPr lang="zh-CN" altLang="zh-CN" kern="100" dirty="0">
                <a:effectLst/>
                <a:latin typeface="宋体" panose="02010600030101010101" pitchFamily="2" charset="-122"/>
                <a:ea typeface="宋体" panose="02010600030101010101" pitchFamily="2" charset="-122"/>
                <a:cs typeface="Times New Roman" panose="02020603050405020304" pitchFamily="18" charset="0"/>
              </a:rPr>
              <a:t>由控制柜到设备各部位的控制电缆必须布置在电缆桥架内；所有外部电缆必须予以编号</a:t>
            </a:r>
            <a:r>
              <a:rPr lang="en-US" altLang="zh-CN"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kern="100" dirty="0">
                <a:effectLst/>
                <a:latin typeface="宋体" panose="02010600030101010101" pitchFamily="2" charset="-122"/>
                <a:ea typeface="宋体" panose="02010600030101010101" pitchFamily="2" charset="-122"/>
                <a:cs typeface="Times New Roman" panose="02020603050405020304" pitchFamily="18" charset="0"/>
              </a:rPr>
              <a:t>每根电缆的编号是唯一的；必须采取措施确保在电缆间传输的电压不会引起任何相互干扰；</a:t>
            </a:r>
          </a:p>
          <a:p>
            <a:pPr indent="355600" algn="just">
              <a:lnSpc>
                <a:spcPts val="2500"/>
              </a:lnSpc>
            </a:pPr>
            <a:r>
              <a:rPr lang="zh-CN" altLang="zh-CN" kern="100" dirty="0">
                <a:effectLst/>
                <a:latin typeface="宋体" panose="02010600030101010101" pitchFamily="2" charset="-122"/>
                <a:ea typeface="宋体" panose="02010600030101010101" pitchFamily="2" charset="-122"/>
                <a:cs typeface="Times New Roman" panose="02020603050405020304" pitchFamily="18" charset="0"/>
              </a:rPr>
              <a:t>电缆的长度足以能够便于更换元器件； </a:t>
            </a:r>
          </a:p>
          <a:p>
            <a:pPr indent="355600" algn="just">
              <a:lnSpc>
                <a:spcPts val="2500"/>
              </a:lnSpc>
            </a:pPr>
            <a:r>
              <a:rPr lang="zh-CN" altLang="zh-CN" kern="100" dirty="0">
                <a:effectLst/>
                <a:latin typeface="宋体" panose="02010600030101010101" pitchFamily="2" charset="-122"/>
                <a:ea typeface="宋体" panose="02010600030101010101" pitchFamily="2" charset="-122"/>
                <a:cs typeface="Times New Roman" panose="02020603050405020304" pitchFamily="18" charset="0"/>
              </a:rPr>
              <a:t>控制柜进出线采用电缆桥架，在控制柜的顶部或底部进出线；</a:t>
            </a:r>
          </a:p>
          <a:p>
            <a:pPr indent="355600" algn="just">
              <a:lnSpc>
                <a:spcPts val="2500"/>
              </a:lnSpc>
            </a:pPr>
            <a:r>
              <a:rPr lang="zh-CN" altLang="zh-CN" kern="100" dirty="0">
                <a:effectLst/>
                <a:latin typeface="宋体" panose="02010600030101010101" pitchFamily="2" charset="-122"/>
                <a:ea typeface="宋体" panose="02010600030101010101" pitchFamily="2" charset="-122"/>
                <a:cs typeface="Times New Roman" panose="02020603050405020304" pitchFamily="18" charset="0"/>
              </a:rPr>
              <a:t>在电缆桥架内不可以进行任何导线连接；信号线和强电线（动力线）必须分隔开布置</a:t>
            </a:r>
          </a:p>
          <a:p>
            <a:pPr indent="355600" algn="just">
              <a:lnSpc>
                <a:spcPts val="2500"/>
              </a:lnSpc>
            </a:pPr>
            <a:r>
              <a:rPr lang="zh-CN" altLang="zh-CN" kern="100" dirty="0">
                <a:effectLst/>
                <a:latin typeface="宋体" panose="02010600030101010101" pitchFamily="2" charset="-122"/>
                <a:ea typeface="宋体" panose="02010600030101010101" pitchFamily="2" charset="-122"/>
                <a:cs typeface="Times New Roman" panose="02020603050405020304" pitchFamily="18" charset="0"/>
              </a:rPr>
              <a:t>为了便于更换和修理，至少要提供</a:t>
            </a:r>
            <a:r>
              <a:rPr lang="en-US" altLang="zh-CN" kern="100" dirty="0">
                <a:effectLst/>
                <a:latin typeface="宋体" panose="02010600030101010101" pitchFamily="2" charset="-122"/>
                <a:ea typeface="宋体" panose="02010600030101010101" pitchFamily="2" charset="-122"/>
                <a:cs typeface="Times New Roman" panose="02020603050405020304" pitchFamily="18" charset="0"/>
              </a:rPr>
              <a:t>10%</a:t>
            </a:r>
            <a:r>
              <a:rPr lang="zh-CN" altLang="zh-CN" kern="100" dirty="0">
                <a:effectLst/>
                <a:latin typeface="宋体" panose="02010600030101010101" pitchFamily="2" charset="-122"/>
                <a:ea typeface="宋体" panose="02010600030101010101" pitchFamily="2" charset="-122"/>
                <a:cs typeface="Times New Roman" panose="02020603050405020304" pitchFamily="18" charset="0"/>
              </a:rPr>
              <a:t>的备用导线，并标明导线的去向。</a:t>
            </a:r>
          </a:p>
          <a:p>
            <a:pPr indent="355600" algn="just">
              <a:lnSpc>
                <a:spcPts val="2500"/>
              </a:lnSpc>
            </a:pPr>
            <a:r>
              <a:rPr lang="zh-CN" altLang="zh-CN" kern="100" dirty="0">
                <a:effectLst/>
                <a:latin typeface="宋体" panose="02010600030101010101" pitchFamily="2" charset="-122"/>
                <a:ea typeface="宋体" panose="02010600030101010101" pitchFamily="2" charset="-122"/>
                <a:cs typeface="Times New Roman" panose="02020603050405020304" pitchFamily="18" charset="0"/>
              </a:rPr>
              <a:t>电缆必须具有足够的长度而且能够使元件间进行快速准确的信号交换；</a:t>
            </a:r>
          </a:p>
          <a:p>
            <a:pPr indent="355600" algn="just">
              <a:lnSpc>
                <a:spcPts val="2500"/>
              </a:lnSpc>
            </a:pPr>
            <a:r>
              <a:rPr lang="zh-CN" altLang="zh-CN" kern="100" dirty="0">
                <a:effectLst/>
                <a:latin typeface="宋体" panose="02010600030101010101" pitchFamily="2" charset="-122"/>
                <a:ea typeface="宋体" panose="02010600030101010101" pitchFamily="2" charset="-122"/>
                <a:cs typeface="Times New Roman" panose="02020603050405020304" pitchFamily="18" charset="0"/>
              </a:rPr>
              <a:t>需要走外部的导线或柔性电缆必须走保护软管，不能外露；</a:t>
            </a:r>
          </a:p>
          <a:p>
            <a:pPr indent="355600" algn="just">
              <a:lnSpc>
                <a:spcPts val="2500"/>
              </a:lnSpc>
            </a:pPr>
            <a:r>
              <a:rPr lang="zh-CN" altLang="zh-CN" kern="100" dirty="0">
                <a:effectLst/>
                <a:latin typeface="宋体" panose="02010600030101010101" pitchFamily="2" charset="-122"/>
                <a:ea typeface="宋体" panose="02010600030101010101" pitchFamily="2" charset="-122"/>
                <a:cs typeface="Times New Roman" panose="02020603050405020304" pitchFamily="18" charset="0"/>
              </a:rPr>
              <a:t>所有的元器件必须以便于维护的方式进行连接；</a:t>
            </a:r>
          </a:p>
          <a:p>
            <a:pPr indent="355600" algn="just">
              <a:lnSpc>
                <a:spcPts val="2500"/>
              </a:lnSpc>
            </a:pPr>
            <a:r>
              <a:rPr lang="zh-CN" altLang="zh-CN" kern="100" dirty="0">
                <a:effectLst/>
                <a:latin typeface="宋体" panose="02010600030101010101" pitchFamily="2" charset="-122"/>
                <a:ea typeface="宋体" panose="02010600030101010101" pitchFamily="2" charset="-122"/>
                <a:cs typeface="Times New Roman" panose="02020603050405020304" pitchFamily="18" charset="0"/>
              </a:rPr>
              <a:t>在应用于操作且需要移动的场合，外露的电缆必须是具有适宜的柔韧性而且具有适当的保护；</a:t>
            </a:r>
          </a:p>
          <a:p>
            <a:pPr marL="0" marR="0" lvl="0" indent="304800" algn="l" defTabSz="914400" rtl="0" eaLnBrk="0" fontAlgn="base" latinLnBrk="0" hangingPunct="0">
              <a:lnSpc>
                <a:spcPct val="100000"/>
              </a:lnSpc>
              <a:spcBef>
                <a:spcPct val="0"/>
              </a:spcBef>
              <a:spcAft>
                <a:spcPct val="0"/>
              </a:spcAft>
              <a:buClrTx/>
              <a:buSzTx/>
              <a:buFontTx/>
              <a:buNone/>
              <a:tabLst/>
            </a:pPr>
            <a:endParaRPr kumimoji="0" lang="zh-CN" altLang="en-US"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1628057"/>
      </p:ext>
    </p:extLst>
  </p:cSld>
  <p:clrMapOvr>
    <a:masterClrMapping/>
  </p:clrMapOvr>
</p:sld>
</file>

<file path=ppt/theme/theme1.xml><?xml version="1.0" encoding="utf-8"?>
<a:theme xmlns:a="http://schemas.openxmlformats.org/drawingml/2006/main" name="丝状">
  <a:themeElements>
    <a:clrScheme name="丝状">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丝状">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丝状">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31</TotalTime>
  <Words>3138</Words>
  <Application>Microsoft Office PowerPoint</Application>
  <PresentationFormat>宽屏</PresentationFormat>
  <Paragraphs>160</Paragraphs>
  <Slides>15</Slides>
  <Notes>0</Notes>
  <HiddenSlides>0</HiddenSlides>
  <MMClips>0</MMClips>
  <ScaleCrop>false</ScaleCrop>
  <HeadingPairs>
    <vt:vector size="8" baseType="variant">
      <vt:variant>
        <vt:lpstr>已用的字体</vt:lpstr>
      </vt:variant>
      <vt:variant>
        <vt:i4>5</vt:i4>
      </vt:variant>
      <vt:variant>
        <vt:lpstr>主题</vt:lpstr>
      </vt:variant>
      <vt:variant>
        <vt:i4>1</vt:i4>
      </vt:variant>
      <vt:variant>
        <vt:lpstr>嵌入 OLE 服务器</vt:lpstr>
      </vt:variant>
      <vt:variant>
        <vt:i4>1</vt:i4>
      </vt:variant>
      <vt:variant>
        <vt:lpstr>幻灯片标题</vt:lpstr>
      </vt:variant>
      <vt:variant>
        <vt:i4>15</vt:i4>
      </vt:variant>
    </vt:vector>
  </HeadingPairs>
  <TitlesOfParts>
    <vt:vector size="22" baseType="lpstr">
      <vt:lpstr>宋体</vt:lpstr>
      <vt:lpstr>Arial</vt:lpstr>
      <vt:lpstr>Century Gothic</vt:lpstr>
      <vt:lpstr>Times New Roman</vt:lpstr>
      <vt:lpstr>Wingdings 3</vt:lpstr>
      <vt:lpstr>丝状</vt:lpstr>
      <vt:lpstr>AutoCAD Drawing</vt:lpstr>
      <vt:lpstr>设备安装技能培训课件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技术研发人员培训 </dc:title>
  <dc:creator>wanli0526@163.com</dc:creator>
  <cp:lastModifiedBy>wanli0526@163.com</cp:lastModifiedBy>
  <cp:revision>11</cp:revision>
  <dcterms:created xsi:type="dcterms:W3CDTF">2023-05-20T01:50:24Z</dcterms:created>
  <dcterms:modified xsi:type="dcterms:W3CDTF">2023-05-20T08:49:44Z</dcterms:modified>
</cp:coreProperties>
</file>